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Poppins SemiBold" panose="020B0604020202020204" charset="0"/>
      <p:regular r:id="rId19"/>
      <p:bold r:id="rId20"/>
      <p:italic r:id="rId21"/>
      <p:boldItalic r:id="rId22"/>
    </p:embeddedFont>
    <p:embeddedFont>
      <p:font typeface="Poppins Medium" panose="020B0604020202020204" charset="0"/>
      <p:regular r:id="rId23"/>
      <p:bold r:id="rId24"/>
      <p:italic r:id="rId25"/>
      <p:boldItalic r:id="rId26"/>
    </p:embeddedFont>
    <p:embeddedFont>
      <p:font typeface="Poppins" panose="020B0604020202020204" charset="0"/>
      <p:regular r:id="rId27"/>
      <p:bold r:id="rId28"/>
      <p:italic r:id="rId29"/>
      <p:boldItalic r:id="rId30"/>
    </p:embeddedFont>
    <p:embeddedFont>
      <p:font typeface="Oswald" panose="020B0604020202020204" charset="0"/>
      <p:regular r:id="rId31"/>
      <p:bold r:id="rId32"/>
    </p:embeddedFont>
    <p:embeddedFont>
      <p:font typeface="DM Sans" panose="020B0604020202020204" charset="0"/>
      <p:regular r:id="rId33"/>
      <p:bold r:id="rId34"/>
      <p:italic r:id="rId35"/>
      <p:boldItalic r:id="rId36"/>
    </p:embeddedFont>
    <p:embeddedFont>
      <p:font typeface="DM Sans SemiBold" panose="020B060402020202020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B01BB3-F623-4A57-BE93-093FE2F172FD}">
  <a:tblStyle styleId="{97B01BB3-F623-4A57-BE93-093FE2F172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7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2de04fc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g32de04fc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2de04fcb7c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2de04fcb7c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2de04fcb7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32de04fcb7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de04fcb7c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g32de04fcb7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de04fcb7c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g32de04fcb7c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de04fcb7c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32de04fcb7c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de04fcb7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g32de04fcb7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de04fcb7c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2de04fcb7c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2736f3bd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2736f3bd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Healthcare delivery and hospitals (Provincial)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736f3bd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736f3bd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Immigration and passports (Federal)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2736f3bd2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2736f3bd2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 playgrounds (Municipal)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2736f3bd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2736f3bd2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 protection (Municipal)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2736f3bd2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2736f3bd2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K-12 Education (Provincial)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2736f3bd2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2736f3bd2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Military/National defence (Federal)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de04fc93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de04fc93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de04fcb7c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2de04fcb7c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80079"/>
            <a:ext cx="78867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099159"/>
            <a:ext cx="7886700" cy="3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32E4D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32E4D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32E4D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32E4D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32E4D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-4050" y="0"/>
            <a:ext cx="9144000" cy="617100"/>
          </a:xfrm>
          <a:prstGeom prst="rect">
            <a:avLst/>
          </a:prstGeom>
          <a:solidFill>
            <a:srgbClr val="38B9D5"/>
          </a:solidFill>
          <a:ln w="9525" cap="flat" cmpd="sng">
            <a:solidFill>
              <a:srgbClr val="38B9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highlight>
                <a:srgbClr val="38B9D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179957" y="135338"/>
            <a:ext cx="570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i="0" u="none" strike="noStrike" cap="none">
              <a:solidFill>
                <a:srgbClr val="FFFFFF"/>
              </a:solidFill>
              <a:latin typeface="DM Sans SemiBold"/>
              <a:ea typeface="DM Sans SemiBold"/>
              <a:cs typeface="DM Sans SemiBold"/>
              <a:sym typeface="DM Sans SemiBol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375975" y="2730875"/>
            <a:ext cx="836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4B1CA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SLIDE DECK 1A:</a:t>
            </a:r>
            <a:r>
              <a:rPr lang="en" sz="2900" i="0" u="none" strike="noStrike" cap="none">
                <a:solidFill>
                  <a:srgbClr val="4B1CA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</a:t>
            </a:r>
            <a:r>
              <a:rPr lang="en" sz="3200">
                <a:solidFill>
                  <a:srgbClr val="4B1CA9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Governments in Canada</a:t>
            </a:r>
            <a:endParaRPr sz="3200" i="0" u="none" strike="noStrike" cap="none">
              <a:solidFill>
                <a:srgbClr val="4B1CA9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-15725" y="4215619"/>
            <a:ext cx="9201600" cy="927900"/>
          </a:xfrm>
          <a:prstGeom prst="rect">
            <a:avLst/>
          </a:prstGeom>
          <a:solidFill>
            <a:srgbClr val="38B9D5"/>
          </a:solidFill>
          <a:ln w="9525" cap="flat" cmpd="sng">
            <a:solidFill>
              <a:srgbClr val="38B9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highlight>
                <a:srgbClr val="38B9D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t="23301" b="21192"/>
          <a:stretch/>
        </p:blipFill>
        <p:spPr>
          <a:xfrm>
            <a:off x="2351001" y="4350609"/>
            <a:ext cx="4468149" cy="657919"/>
          </a:xfrm>
          <a:prstGeom prst="rect">
            <a:avLst/>
          </a:prstGeom>
          <a:solidFill>
            <a:srgbClr val="38B9D5"/>
          </a:solidFill>
          <a:ln w="9525" cap="flat" cmpd="sng">
            <a:solidFill>
              <a:srgbClr val="38B9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-3452" r="-4108"/>
          <a:stretch/>
        </p:blipFill>
        <p:spPr>
          <a:xfrm>
            <a:off x="2782213" y="1625975"/>
            <a:ext cx="3605723" cy="65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Levels/Orders of Government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There are three levels or orders of government in Canada. Each level has its own group of elected representatives.</a:t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" sz="2200" b="1">
                <a:latin typeface="Poppins"/>
                <a:ea typeface="Poppins"/>
                <a:cs typeface="Poppins"/>
                <a:sym typeface="Poppins"/>
              </a:rPr>
              <a:t>Federal </a:t>
            </a:r>
            <a:endParaRPr sz="2200" b="1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" sz="2200" b="1">
                <a:latin typeface="Poppins"/>
                <a:ea typeface="Poppins"/>
                <a:cs typeface="Poppins"/>
                <a:sym typeface="Poppins"/>
              </a:rPr>
              <a:t>Provincial/Territorial </a:t>
            </a:r>
            <a:endParaRPr sz="2200" b="1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" sz="2200" b="1">
                <a:latin typeface="Poppins"/>
                <a:ea typeface="Poppins"/>
                <a:cs typeface="Poppins"/>
                <a:sym typeface="Poppins"/>
              </a:rPr>
              <a:t>Municipal </a:t>
            </a:r>
            <a:endParaRPr sz="22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Some First Nations, Inuit, and Métis communities have their own systems of governance. They share certain responsibilities with other levels of government.</a:t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352050" y="1263100"/>
            <a:ext cx="8439900" cy="3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Each government has a different name for its elected representative.</a:t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7" name="Google Shape;117;p24"/>
          <p:cNvSpPr/>
          <p:nvPr/>
        </p:nvSpPr>
        <p:spPr>
          <a:xfrm>
            <a:off x="266816" y="298971"/>
            <a:ext cx="55701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" sz="3400" b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Elected Representatives</a:t>
            </a:r>
            <a:endParaRPr sz="34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1537150" y="3294619"/>
            <a:ext cx="340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" name="Google Shape;119;p24"/>
          <p:cNvSpPr txBox="1"/>
          <p:nvPr/>
        </p:nvSpPr>
        <p:spPr>
          <a:xfrm>
            <a:off x="69075" y="4144406"/>
            <a:ext cx="1894500" cy="12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0" name="Google Shape;120;p24"/>
          <p:cNvGraphicFramePr/>
          <p:nvPr/>
        </p:nvGraphicFramePr>
        <p:xfrm>
          <a:off x="658975" y="24376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{97B01BB3-F623-4A57-BE93-093FE2F172FD}</a:tableStyleId>
              </a:tblPr>
              <a:tblGrid>
                <a:gridCol w="273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Level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Name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Federal 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Member of Parliament (MP)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Provincial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Member of Provincial Parliament (MPP)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Municipal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Councillor or Alderman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Elected Representatives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417325" y="1270125"/>
            <a:ext cx="82905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Each level has its own building where representatives gather to debate and pass laws.</a:t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highlight>
                <a:schemeClr val="lt1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highlight>
                <a:srgbClr val="1C4587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marL="228600" lvl="0" indent="-50800" algn="l" rtl="0">
              <a:lnSpc>
                <a:spcPct val="107142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5"/>
          <p:cNvSpPr txBox="1"/>
          <p:nvPr/>
        </p:nvSpPr>
        <p:spPr>
          <a:xfrm>
            <a:off x="69075" y="4144406"/>
            <a:ext cx="1894500" cy="12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28" name="Google Shape;128;p25"/>
          <p:cNvGraphicFramePr/>
          <p:nvPr/>
        </p:nvGraphicFramePr>
        <p:xfrm>
          <a:off x="851725" y="243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{97B01BB3-F623-4A57-BE93-093FE2F172FD}</a:tableStyleId>
              </a:tblPr>
              <a:tblGrid>
                <a:gridCol w="188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Level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Building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Location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Federal 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House of Commons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Ottawa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Provincial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Legislative Assembly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Toronto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Municipal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City or town council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The city/town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Legislative Buildings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69075" y="4144406"/>
            <a:ext cx="1894500" cy="12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428075" y="1309293"/>
            <a:ext cx="7886700" cy="3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Poppins Medium"/>
                <a:ea typeface="Poppins Medium"/>
                <a:cs typeface="Poppins Medium"/>
                <a:sym typeface="Poppins Medium"/>
              </a:rPr>
              <a:t>Each level of government has a different name for its leader.</a:t>
            </a: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highlight>
                <a:schemeClr val="lt1"/>
              </a:highlight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highlight>
                <a:srgbClr val="1C4587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228600" lvl="0" indent="-50800" algn="l" rtl="0">
              <a:lnSpc>
                <a:spcPct val="107142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6" name="Google Shape;136;p26"/>
          <p:cNvGraphicFramePr/>
          <p:nvPr/>
        </p:nvGraphicFramePr>
        <p:xfrm>
          <a:off x="887275" y="24376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{97B01BB3-F623-4A57-BE93-093FE2F172FD}</a:tableStyleId>
              </a:tblPr>
              <a:tblGrid>
                <a:gridCol w="327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Level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Leader’s Title</a:t>
                      </a:r>
                      <a:endParaRPr sz="19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Federal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Prime Minister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Provincial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Premier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Municipal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Mayor or Reeve</a:t>
                      </a:r>
                      <a:endParaRPr sz="1900">
                        <a:latin typeface="Poppins Medium"/>
                        <a:ea typeface="Poppins Medium"/>
                        <a:cs typeface="Poppins Medium"/>
                        <a:sym typeface="Poppins Medium"/>
                      </a:endParaRPr>
                    </a:p>
                  </a:txBody>
                  <a:tcPr marL="91425" marR="9142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Leaders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400050" y="1231475"/>
            <a:ext cx="8247600" cy="3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Citizenship and passports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National defence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Criminal law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Fisheries and oceans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Foreign affairs and international trade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Heritage and culture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Infrastructure and communities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Services for Indigenous communities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Public safety and risk management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Environment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Some Federal Responsibilities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>
            <a:off x="400050" y="1231475"/>
            <a:ext cx="8247600" cy="3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K-12 Education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Colleges and universities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Hospitals and healthcare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Natural resources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Emergency management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Drivers’ licensing and highways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Children and family services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Community and social services (support for seniors, low income, disabled people)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Some Provincial Responsibilities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/>
          <p:nvPr/>
        </p:nvSpPr>
        <p:spPr>
          <a:xfrm>
            <a:off x="400050" y="1231475"/>
            <a:ext cx="8247600" cy="37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Animal control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Fire protection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Land use planning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Local parks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Road maintenance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Police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Public transit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Recreation and community facilities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Water supply and treatment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Some Municipal Responsibilities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3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613" y="152400"/>
            <a:ext cx="64587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4775"/>
            <a:ext cx="8839201" cy="291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475" y="152400"/>
            <a:ext cx="53562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425" y="476250"/>
            <a:ext cx="8382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475" y="357600"/>
            <a:ext cx="7429500" cy="41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Guiding Question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Poppins SemiBold"/>
                <a:ea typeface="Poppins SemiBold"/>
                <a:cs typeface="Poppins SemiBold"/>
                <a:sym typeface="Poppins SemiBold"/>
              </a:rPr>
              <a:t>What is a representative democracy? </a:t>
            </a:r>
            <a:endParaRPr sz="28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178" y="2166330"/>
            <a:ext cx="3988404" cy="17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solidFill>
            <a:srgbClr val="38B9D5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Representative Democracy</a:t>
            </a:r>
            <a:endParaRPr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Medium"/>
                <a:ea typeface="Poppins Medium"/>
                <a:cs typeface="Poppins Medium"/>
                <a:sym typeface="Poppins Medium"/>
              </a:rPr>
              <a:t>Representatives (or politicians) are </a:t>
            </a:r>
            <a:r>
              <a:rPr lang="en" sz="2400" b="1">
                <a:latin typeface="Poppins"/>
                <a:ea typeface="Poppins"/>
                <a:cs typeface="Poppins"/>
                <a:sym typeface="Poppins"/>
              </a:rPr>
              <a:t>chosen by people through elections</a:t>
            </a:r>
            <a:r>
              <a:rPr lang="en" sz="2400"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24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Poppins Medium"/>
                <a:ea typeface="Poppins Medium"/>
                <a:cs typeface="Poppins Medium"/>
                <a:sym typeface="Poppins Medium"/>
              </a:rPr>
              <a:t>Each representative is responsible for a different geographic area or community.</a:t>
            </a:r>
            <a:endParaRPr sz="24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latin typeface="Poppins Medium"/>
                <a:ea typeface="Poppins Medium"/>
                <a:cs typeface="Poppins Medium"/>
                <a:sym typeface="Poppins Medium"/>
              </a:rPr>
              <a:t>Representatives gather together to </a:t>
            </a:r>
            <a:r>
              <a:rPr lang="en" sz="2400" b="1">
                <a:latin typeface="Poppins"/>
                <a:ea typeface="Poppins"/>
                <a:cs typeface="Poppins"/>
                <a:sym typeface="Poppins"/>
              </a:rPr>
              <a:t>debate issues and pass laws</a:t>
            </a:r>
            <a:r>
              <a:rPr lang="en" sz="2400"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  <a:endParaRPr sz="24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Microsoft Office PowerPoint</Application>
  <PresentationFormat>On-screen Show (16:9)</PresentationFormat>
  <Paragraphs>101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Poppins SemiBold</vt:lpstr>
      <vt:lpstr>Poppins Medium</vt:lpstr>
      <vt:lpstr>Poppins</vt:lpstr>
      <vt:lpstr>Arial</vt:lpstr>
      <vt:lpstr>Oswald</vt:lpstr>
      <vt:lpstr>DM Sans</vt:lpstr>
      <vt:lpstr>DM Sans SemiBold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Guiding Question</vt:lpstr>
      <vt:lpstr>Representative Democracy</vt:lpstr>
      <vt:lpstr>Levels/Orders of Government</vt:lpstr>
      <vt:lpstr>Elected Representatives</vt:lpstr>
      <vt:lpstr>Legislative Buildings</vt:lpstr>
      <vt:lpstr>Leaders</vt:lpstr>
      <vt:lpstr>Some Federal Responsibilities</vt:lpstr>
      <vt:lpstr>Some Provincial Responsibilities</vt:lpstr>
      <vt:lpstr>Some Municipal Responsibilities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Ruth</cp:lastModifiedBy>
  <cp:revision>1</cp:revision>
  <dcterms:modified xsi:type="dcterms:W3CDTF">2025-01-20T01:57:02Z</dcterms:modified>
</cp:coreProperties>
</file>