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Poppins" panose="020B0604020202020204" charset="0"/>
      <p:regular r:id="rId16"/>
      <p:bold r:id="rId17"/>
      <p:italic r:id="rId18"/>
      <p:boldItalic r:id="rId19"/>
    </p:embeddedFont>
    <p:embeddedFont>
      <p:font typeface="Poppins SemiBold" panose="020B0604020202020204" charset="0"/>
      <p:regular r:id="rId20"/>
      <p:bold r:id="rId21"/>
      <p:italic r:id="rId22"/>
      <p:boldItalic r:id="rId23"/>
    </p:embeddedFont>
    <p:embeddedFont>
      <p:font typeface="DM Sans SemiBold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haz+V4tgb+NERQm2R5Kq/pZQq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3266A0-80BA-4C5D-91C2-61F644E4C9AA}">
  <a:tblStyle styleId="{4B3266A0-80BA-4C5D-91C2-61F644E4C9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72c9ba66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272c9ba66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f1a0a1994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3" name="Google Shape;163;g2ff1a0a1994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f1a0a1994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3" name="Google Shape;173;g2ff1a0a1994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f1a0a1994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0" name="Google Shape;180;g2ff1a0a1994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f1a0a1994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8" name="Google Shape;188;g2ff1a0a1994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f1a0a199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0" name="Google Shape;100;g2ff1a0a199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72c9ba66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7" name="Google Shape;107;g3272c9ba66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f1a0a199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5" name="Google Shape;115;g2ff1a0a199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f1a0a199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5" name="Google Shape;125;g2ff1a0a199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f1a0a1994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3" name="Google Shape;133;g2ff1a0a1994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f1a0a199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0" name="Google Shape;140;g2ff1a0a199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f1a0a1994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g2ff1a0a1994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f1a0a199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3" name="Google Shape;153;g2ff1a0a199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72c9ba667_0_2"/>
          <p:cNvSpPr/>
          <p:nvPr/>
        </p:nvSpPr>
        <p:spPr>
          <a:xfrm>
            <a:off x="-5400" y="0"/>
            <a:ext cx="12192000" cy="822900"/>
          </a:xfrm>
          <a:prstGeom prst="rect">
            <a:avLst/>
          </a:prstGeom>
          <a:solidFill>
            <a:srgbClr val="38B9D5"/>
          </a:solidFill>
          <a:ln w="9525" cap="flat" cmpd="sng">
            <a:solidFill>
              <a:srgbClr val="38B9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275" tIns="81275" rIns="81275" bIns="81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38B9D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3272c9ba667_0_2"/>
          <p:cNvSpPr txBox="1"/>
          <p:nvPr/>
        </p:nvSpPr>
        <p:spPr>
          <a:xfrm>
            <a:off x="239942" y="180450"/>
            <a:ext cx="7603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i="0" u="none" strike="noStrike" cap="none">
              <a:solidFill>
                <a:srgbClr val="FFFFFF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94" name="Google Shape;94;g3272c9ba667_0_2"/>
          <p:cNvSpPr txBox="1"/>
          <p:nvPr/>
        </p:nvSpPr>
        <p:spPr>
          <a:xfrm>
            <a:off x="501300" y="3641167"/>
            <a:ext cx="11149200" cy="6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dirty="0">
                <a:solidFill>
                  <a:srgbClr val="4B1CA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SLIDE DECK 2: Municipalities</a:t>
            </a:r>
            <a:endParaRPr sz="3900" dirty="0">
              <a:solidFill>
                <a:srgbClr val="4B1CA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5" name="Google Shape;95;g3272c9ba667_0_2"/>
          <p:cNvSpPr/>
          <p:nvPr/>
        </p:nvSpPr>
        <p:spPr>
          <a:xfrm>
            <a:off x="-20967" y="5620825"/>
            <a:ext cx="12268800" cy="1237200"/>
          </a:xfrm>
          <a:prstGeom prst="rect">
            <a:avLst/>
          </a:prstGeom>
          <a:solidFill>
            <a:srgbClr val="38B9D5"/>
          </a:solidFill>
          <a:ln w="9525" cap="flat" cmpd="sng">
            <a:solidFill>
              <a:srgbClr val="38B9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275" tIns="81275" rIns="81275" bIns="81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38B9D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g3272c9ba667_0_2"/>
          <p:cNvPicPr preferRelativeResize="0"/>
          <p:nvPr/>
        </p:nvPicPr>
        <p:blipFill rotWithShape="1">
          <a:blip r:embed="rId3">
            <a:alphaModFix/>
          </a:blip>
          <a:srcRect t="23301" b="21192"/>
          <a:stretch/>
        </p:blipFill>
        <p:spPr>
          <a:xfrm>
            <a:off x="3134668" y="5800812"/>
            <a:ext cx="5957531" cy="877225"/>
          </a:xfrm>
          <a:prstGeom prst="rect">
            <a:avLst/>
          </a:prstGeom>
          <a:solidFill>
            <a:srgbClr val="38B9D5"/>
          </a:solidFill>
          <a:ln w="9525" cap="flat" cmpd="sng">
            <a:solidFill>
              <a:srgbClr val="38B9D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g3272c9ba667_0_2"/>
          <p:cNvPicPr preferRelativeResize="0"/>
          <p:nvPr/>
        </p:nvPicPr>
        <p:blipFill rotWithShape="1">
          <a:blip r:embed="rId4">
            <a:alphaModFix/>
          </a:blip>
          <a:srcRect l="-3452" r="-4108"/>
          <a:stretch/>
        </p:blipFill>
        <p:spPr>
          <a:xfrm>
            <a:off x="3709617" y="2167967"/>
            <a:ext cx="4807630" cy="87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f1a0a1994_0_229"/>
          <p:cNvSpPr txBox="1"/>
          <p:nvPr/>
        </p:nvSpPr>
        <p:spPr>
          <a:xfrm>
            <a:off x="573575" y="1486175"/>
            <a:ext cx="10662000" cy="22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There are </a:t>
            </a: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241 lower-tier 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municipalities and </a:t>
            </a: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30 upper-tier 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municipalities. 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example, the Region of Peel is an upper-tier municipality for three lower-tier municipalities (Mississauga, Caledon, Brampton).</a:t>
            </a:r>
            <a:endParaRPr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6" name="Google Shape;166;g2ff1a0a1994_0_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2426" y="3366575"/>
            <a:ext cx="4250700" cy="12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ff1a0a1994_0_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727" y="4912407"/>
            <a:ext cx="3099675" cy="8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ff1a0a1994_0_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425" y="5075003"/>
            <a:ext cx="2105562" cy="54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ff1a0a1994_0_2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7628" y="5006644"/>
            <a:ext cx="2136739" cy="68354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ff1a0a1994_0_229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UPPER-TIER AND L</a:t>
            </a:r>
            <a:r>
              <a:rPr lang="en-US" sz="2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OWER-TIER </a:t>
            </a: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MUNICIPALITIES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f1a0a1994_0_248"/>
          <p:cNvSpPr txBox="1"/>
          <p:nvPr/>
        </p:nvSpPr>
        <p:spPr>
          <a:xfrm>
            <a:off x="637350" y="1504650"/>
            <a:ext cx="109173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36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55"/>
              <a:buFont typeface="Calibri"/>
              <a:buChar char="•"/>
            </a:pPr>
            <a:r>
              <a:rPr lang="en-US" sz="213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Each local council (single-tier or upper-tier) is made up of a </a:t>
            </a:r>
            <a:r>
              <a:rPr lang="en-US" sz="213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head of council </a:t>
            </a:r>
            <a:r>
              <a:rPr lang="en-US" sz="213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(mayor or reeve)</a:t>
            </a:r>
            <a:r>
              <a:rPr lang="en-US" sz="213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3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 </a:t>
            </a:r>
            <a:r>
              <a:rPr lang="en-US" sz="213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council members (councillor or alderman).</a:t>
            </a:r>
            <a:r>
              <a:rPr lang="en-US" sz="213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213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36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55"/>
              <a:buFont typeface="Calibri"/>
              <a:buChar char="•"/>
            </a:pPr>
            <a:r>
              <a:rPr lang="en-US" sz="213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head of council and some councillor members are elected </a:t>
            </a:r>
            <a:r>
              <a:rPr lang="en-US" sz="213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at-large</a:t>
            </a:r>
            <a:r>
              <a:rPr lang="en-US" sz="213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which means by all voters in the municipality.</a:t>
            </a:r>
            <a:endParaRPr sz="213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36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55"/>
              <a:buFont typeface="Calibri"/>
              <a:buChar char="•"/>
            </a:pPr>
            <a:r>
              <a:rPr lang="en-US" sz="213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Sometimes council members are elected by a </a:t>
            </a:r>
            <a:r>
              <a:rPr lang="en-US" sz="213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ward system</a:t>
            </a:r>
            <a:r>
              <a:rPr lang="en-US" sz="213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(where the municipality is broken down into smaller sections).</a:t>
            </a:r>
            <a:endParaRPr sz="194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g2ff1a0a1994_0_248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LOCAL COUNCILS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77" name="Google Shape;177;g2ff1a0a1994_0_248"/>
          <p:cNvGraphicFramePr/>
          <p:nvPr/>
        </p:nvGraphicFramePr>
        <p:xfrm>
          <a:off x="1773238" y="414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{4B3266A0-80BA-4C5D-91C2-61F644E4C9AA}</a:tableStyleId>
              </a:tblPr>
              <a:tblGrid>
                <a:gridCol w="27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Position</a:t>
                      </a:r>
                      <a:endParaRPr sz="20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Title</a:t>
                      </a:r>
                      <a:endParaRPr sz="20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Election</a:t>
                      </a:r>
                      <a:endParaRPr sz="20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2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Head of Council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Mayor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At-large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Reeve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At-large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Council member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Councillor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By-ward or at-large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Alderman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By-ward or at-large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f1a0a1994_0_263"/>
          <p:cNvSpPr txBox="1"/>
          <p:nvPr/>
        </p:nvSpPr>
        <p:spPr>
          <a:xfrm>
            <a:off x="518850" y="1416300"/>
            <a:ext cx="11172600" cy="53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Council members govern their municipality through the following activities: 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Listening to the concerns and ideas of community members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Attending meetings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Reviewing reports from municipal officials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Creating, debating and voting on by-laws (rules) they believe will improve their municipality.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g2ff1a0a1994_0_263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ROLE OF COUNCIL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4" name="Google Shape;184;g2ff1a0a1994_0_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25" y="4505130"/>
            <a:ext cx="4055650" cy="21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f1a0a1994_0_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1116" y="4505125"/>
            <a:ext cx="3200760" cy="21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f1a0a1994_0_273"/>
          <p:cNvSpPr txBox="1"/>
          <p:nvPr/>
        </p:nvSpPr>
        <p:spPr>
          <a:xfrm>
            <a:off x="518850" y="1532100"/>
            <a:ext cx="10826100" cy="3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Can you identify any problems or challenges in our community?</a:t>
            </a:r>
            <a:endParaRPr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937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you see any opportunities for improvement? </a:t>
            </a:r>
            <a:endParaRPr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937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actions could be taken to make a positive change in our community?</a:t>
            </a:r>
            <a:endParaRPr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937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 can you be an active community member?</a:t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1" name="Google Shape;191;g2ff1a0a1994_0_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1889" y="4270414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ff1a0a1994_0_273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DISCUSSION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f1a0a1994_0_130"/>
          <p:cNvSpPr txBox="1"/>
          <p:nvPr/>
        </p:nvSpPr>
        <p:spPr>
          <a:xfrm>
            <a:off x="683250" y="1365700"/>
            <a:ext cx="110178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Municipalities, also known as </a:t>
            </a:r>
            <a:r>
              <a:rPr lang="en-US"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municipal governments</a:t>
            </a:r>
            <a:r>
              <a:rPr lang="en-U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are responsible for providing essential local services and managing the growth and well-being of their community.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2ff1a0a1994_0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8287" y="3082475"/>
            <a:ext cx="6535425" cy="32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ff1a0a1994_0_130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MUNICIPALITIES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72c9ba667_0_59"/>
          <p:cNvSpPr txBox="1"/>
          <p:nvPr/>
        </p:nvSpPr>
        <p:spPr>
          <a:xfrm>
            <a:off x="683250" y="1365700"/>
            <a:ext cx="8083800" cy="49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There are 444 municipalities in Ontario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municipality can be called a city, town, village, township, county or region. 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Municipal Act, 2001 is a law in Ontario that allows municipalities to make rules, called </a:t>
            </a:r>
            <a:r>
              <a:rPr lang="en-US"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bylaws</a:t>
            </a:r>
            <a:r>
              <a:rPr lang="en-U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make decisions for their community. This means they have the power to take care of local issues and services for the people who live there.</a:t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272c9ba667_0_59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MUNICIPALITIES IN ONTARIO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" name="Google Shape;111;g3272c9ba667_0_59" descr="towns-in-ontario-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7824" y="1534936"/>
            <a:ext cx="2915100" cy="16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272c9ba667_0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5950" y="3717524"/>
            <a:ext cx="2818850" cy="18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ff1a0a1994_0_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25" y="1217575"/>
            <a:ext cx="3707200" cy="4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ff1a0a1994_0_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8925" y="1383812"/>
            <a:ext cx="3384900" cy="283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ff1a0a1994_0_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4750" y="1217575"/>
            <a:ext cx="3838300" cy="38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ff1a0a1994_0_1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4625" y="4299375"/>
            <a:ext cx="807000" cy="8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ff1a0a1994_0_151"/>
          <p:cNvSpPr txBox="1"/>
          <p:nvPr/>
        </p:nvSpPr>
        <p:spPr>
          <a:xfrm>
            <a:off x="5217313" y="4348875"/>
            <a:ext cx="1912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</a:rPr>
              <a:t>Health and Human</a:t>
            </a:r>
            <a:r>
              <a:rPr lang="en-US" sz="1700" b="1"/>
              <a:t> </a:t>
            </a:r>
            <a:r>
              <a:rPr lang="en-US" sz="1700" b="1">
                <a:solidFill>
                  <a:srgbClr val="000000"/>
                </a:solidFill>
              </a:rPr>
              <a:t>Services</a:t>
            </a:r>
            <a:endParaRPr sz="2000" b="1"/>
          </a:p>
        </p:txBody>
      </p:sp>
      <p:sp>
        <p:nvSpPr>
          <p:cNvPr id="122" name="Google Shape;122;g2ff1a0a1994_0_151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PROGRAMS AND SERVICES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f1a0a1994_0_164"/>
          <p:cNvSpPr txBox="1"/>
          <p:nvPr/>
        </p:nvSpPr>
        <p:spPr>
          <a:xfrm>
            <a:off x="655400" y="1416925"/>
            <a:ext cx="6476100" cy="53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addition to delivering services, municipalities work to address issues in the community.</a:t>
            </a: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Municipalities might collaborate with key partners to tackle major issues like poverty reduction and access to food.</a:t>
            </a: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example, municipalities may partner with food banks and other organizations to promote initiatives like community kitchens and dinners, school breakfast and healthy snack programs, community gardens.</a:t>
            </a:r>
            <a:endParaRPr sz="2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ff1a0a1994_0_164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ROLE OF MUNICIPALITIES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9" name="Google Shape;129;g2ff1a0a1994_0_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330" y="1489900"/>
            <a:ext cx="3891050" cy="21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ff1a0a1994_0_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2299" y="3883300"/>
            <a:ext cx="3855076" cy="21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f1a0a1994_0_183"/>
          <p:cNvSpPr txBox="1"/>
          <p:nvPr/>
        </p:nvSpPr>
        <p:spPr>
          <a:xfrm>
            <a:off x="682275" y="1853675"/>
            <a:ext cx="5943600" cy="3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AutoNum type="arabicParenR"/>
            </a:pPr>
            <a:r>
              <a:rPr lang="en-US" sz="2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specific geographic area with boundaries</a:t>
            </a:r>
            <a:endParaRPr sz="280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00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2)  The power to tax</a:t>
            </a:r>
            <a:endParaRPr sz="280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00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3)  An elected council</a:t>
            </a:r>
            <a:endParaRPr sz="280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2ff1a0a1994_0_183" descr="test.svg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1252" y="1366425"/>
            <a:ext cx="6189200" cy="51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ff1a0a1994_0_183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KEY FEATURES OF MUNICIPALITIES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f1a0a1994_0_194"/>
          <p:cNvSpPr txBox="1"/>
          <p:nvPr/>
        </p:nvSpPr>
        <p:spPr>
          <a:xfrm>
            <a:off x="555175" y="1434213"/>
            <a:ext cx="6311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30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If you own property, you will pay a certain percentage of its value in taxes every year to your municipality. These are called property taxes.</a:t>
            </a:r>
            <a:endParaRPr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money collected from property taxes helps pay for local services and some goes to the education system.</a:t>
            </a:r>
            <a:endParaRPr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" name="Google Shape;143;g2ff1a0a1994_0_194" descr="property_tax_chilliwack_notar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5229" y="2089224"/>
            <a:ext cx="3861125" cy="290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ff1a0a1994_0_194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PROPERTY TAXES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f1a0a1994_0_206"/>
          <p:cNvSpPr txBox="1"/>
          <p:nvPr/>
        </p:nvSpPr>
        <p:spPr>
          <a:xfrm>
            <a:off x="774200" y="1407375"/>
            <a:ext cx="10588800" cy="4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A1A1A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The types of services delivered by a municipality may also depend on whether the municipality is part of a two-tier system.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single-tier municipality 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is a city, town, or community that takes care of all its own services. It doesn’t share responsibilities with another level of local/municipal government.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lower-tier municipality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is part of a bigger group of communities called a region or county. It handles some local services, like parks, libraries, and community centers, for its specific area..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 </a:t>
            </a: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upper-tier municipality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is the region or county that oversees several lower-tier municipalities. It handles services that affect the whole region, like major roads, public health, and police services.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g2ff1a0a1994_0_206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TYPES OF MUNICIPALITIES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f1a0a1994_0_216"/>
          <p:cNvSpPr txBox="1"/>
          <p:nvPr/>
        </p:nvSpPr>
        <p:spPr>
          <a:xfrm>
            <a:off x="427675" y="1517025"/>
            <a:ext cx="110448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There are </a:t>
            </a:r>
            <a:r>
              <a:rPr lang="en-US" sz="2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173 single-tier</a:t>
            </a:r>
            <a:r>
              <a:rPr lang="en-US"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municipalities in Ontario. </a:t>
            </a:r>
            <a:endParaRPr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lang="en-US" sz="2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Some examples include:</a:t>
            </a:r>
            <a:endParaRPr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6" name="Google Shape;156;g2ff1a0a1994_0_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0755" y="2995226"/>
            <a:ext cx="3207296" cy="10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ff1a0a1994_0_216" descr="Image result for gananoque town logo"/>
          <p:cNvPicPr preferRelativeResize="0"/>
          <p:nvPr/>
        </p:nvPicPr>
        <p:blipFill rotWithShape="1">
          <a:blip r:embed="rId4">
            <a:alphaModFix/>
          </a:blip>
          <a:srcRect t="31194" b="28648"/>
          <a:stretch/>
        </p:blipFill>
        <p:spPr>
          <a:xfrm>
            <a:off x="3044041" y="2843724"/>
            <a:ext cx="3288683" cy="13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ff1a0a1994_0_2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2723" y="4603689"/>
            <a:ext cx="2512656" cy="110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ff1a0a1994_0_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000" y="4249899"/>
            <a:ext cx="2363049" cy="158913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ff1a0a1994_0_216"/>
          <p:cNvSpPr txBox="1"/>
          <p:nvPr/>
        </p:nvSpPr>
        <p:spPr>
          <a:xfrm>
            <a:off x="0" y="0"/>
            <a:ext cx="12192000" cy="1017600"/>
          </a:xfrm>
          <a:prstGeom prst="rect">
            <a:avLst/>
          </a:prstGeom>
          <a:solidFill>
            <a:srgbClr val="38B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SINGLE-TIER MUNICIPALITIES</a:t>
            </a:r>
            <a:endParaRPr sz="2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Widescreen</PresentationFormat>
  <Paragraphs>70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Poppins</vt:lpstr>
      <vt:lpstr>Arial</vt:lpstr>
      <vt:lpstr>Poppins SemiBold</vt:lpstr>
      <vt:lpstr>DM Sans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</dc:creator>
  <cp:lastModifiedBy>Ruth</cp:lastModifiedBy>
  <cp:revision>3</cp:revision>
  <dcterms:created xsi:type="dcterms:W3CDTF">2024-09-13T15:54:29Z</dcterms:created>
  <dcterms:modified xsi:type="dcterms:W3CDTF">2025-01-20T02:24:22Z</dcterms:modified>
</cp:coreProperties>
</file>