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443" r:id="rId6"/>
    <p:sldId id="477" r:id="rId7"/>
    <p:sldId id="441" r:id="rId8"/>
    <p:sldId id="478" r:id="rId9"/>
    <p:sldId id="479" r:id="rId10"/>
    <p:sldId id="480" r:id="rId11"/>
    <p:sldId id="482" r:id="rId12"/>
    <p:sldId id="484" r:id="rId13"/>
    <p:sldId id="481" r:id="rId14"/>
    <p:sldId id="483" r:id="rId15"/>
    <p:sldId id="485" r:id="rId16"/>
    <p:sldId id="476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BDF"/>
    <a:srgbClr val="0E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0" autoAdjust="0"/>
    <p:restoredTop sz="88065" autoAdjust="0"/>
  </p:normalViewPr>
  <p:slideViewPr>
    <p:cSldViewPr snapToGrid="0">
      <p:cViewPr varScale="1">
        <p:scale>
          <a:sx n="55" d="100"/>
          <a:sy n="55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4310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3868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4D8EDC67-0C43-7945-A25A-82281E49B50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4395923-F61D-A348-B789-D029319A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BA9214-4F76-5541-5685-68BC6A438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610" y="3118923"/>
            <a:ext cx="9037638" cy="1077912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C8064-07A0-FB20-8D6A-634E32141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6"/>
            <a:ext cx="2047633" cy="411682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3F4C2B5-9E72-DDB4-90F6-6A8A3B7574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611" y="4275217"/>
            <a:ext cx="9037638" cy="44425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25291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F621273-5B39-C3BE-4C41-E248BC0E0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75" y="2265079"/>
            <a:ext cx="9256451" cy="2052919"/>
          </a:xfrm>
        </p:spPr>
        <p:txBody>
          <a:bodyPr anchor="b">
            <a:no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break</a:t>
            </a:r>
            <a:br>
              <a:rPr lang="en-US" dirty="0"/>
            </a:br>
            <a:r>
              <a:rPr lang="en-US" dirty="0"/>
              <a:t>headline goes here.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229B58-6245-3A75-F750-F00198434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75" y="4381749"/>
            <a:ext cx="9256451" cy="444254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334377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 - MidAlign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8F52048-4C1D-3706-2E91-621AC1E57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617" y="3196414"/>
            <a:ext cx="4830766" cy="693661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412848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 TopAlign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8F52048-4C1D-3706-2E91-621AC1E57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10" y="656086"/>
            <a:ext cx="10695398" cy="5693343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 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over image 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328759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C8EEE79-E29B-E08B-9808-B0012B44B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4251" y="1104144"/>
            <a:ext cx="7462433" cy="5025436"/>
          </a:xfrm>
        </p:spPr>
        <p:txBody>
          <a:bodyPr>
            <a:noAutofit/>
          </a:bodyPr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  <a:br>
              <a:rPr lang="en-US" dirty="0"/>
            </a:br>
            <a:r>
              <a:rPr lang="en-US" dirty="0"/>
              <a:t>Big text example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Big text 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234137-CD79-2125-4DA7-0E6CD70BC156}"/>
              </a:ext>
            </a:extLst>
          </p:cNvPr>
          <p:cNvCxnSpPr>
            <a:cxnSpLocks/>
          </p:cNvCxnSpPr>
          <p:nvPr userDrawn="1"/>
        </p:nvCxnSpPr>
        <p:spPr>
          <a:xfrm>
            <a:off x="4645378" y="6619551"/>
            <a:ext cx="70575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C1A56C-80B5-7C4E-4B72-AB15C7B6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9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- White">
  <p:cSld name="1_Section Break -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>
            <a:spLocks noGrp="1"/>
          </p:cNvSpPr>
          <p:nvPr>
            <p:ph type="body" idx="1"/>
          </p:nvPr>
        </p:nvSpPr>
        <p:spPr>
          <a:xfrm>
            <a:off x="1467775" y="2265079"/>
            <a:ext cx="9256451" cy="205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body" idx="2"/>
          </p:nvPr>
        </p:nvSpPr>
        <p:spPr>
          <a:xfrm>
            <a:off x="1467775" y="4381749"/>
            <a:ext cx="9256451" cy="44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48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BA9214-4F76-5541-5685-68BC6A438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610" y="3118923"/>
            <a:ext cx="9037638" cy="1077912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C8064-07A0-FB20-8D6A-634E32141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6"/>
            <a:ext cx="2047633" cy="411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CEF91-37D7-4596-1699-28100EB84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3" y="5521285"/>
            <a:ext cx="2053537" cy="4128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77CCD8A-8C8C-9BA1-B6D0-ED1996141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2611" y="4275217"/>
            <a:ext cx="9037638" cy="444254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59152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Side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02782-5389-94F2-223A-99A0549B6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481526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62CA038-3CDF-2D2F-7DD5-DE027F2B1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 flipV="1">
            <a:off x="1812352" y="2057531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945E63-B74C-AFDA-280D-7DFD1CD1E0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0800000" flipV="1">
            <a:off x="1812352" y="2739457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8389FC-E0CB-16ED-04C5-9A1A5CCD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1812352" y="3398135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794CAD2-2917-9903-8CA6-9C8679852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 flipV="1">
            <a:off x="1812352" y="4055334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5A1C4B8-286C-6D12-B540-107CBEF3F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54699" y="2057531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3AE569-1929-C645-7EFF-C84DDF1CB6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4699" y="2739456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5CFB39-F2BA-B6B0-D4C8-6713777852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54698" y="3398135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A7F55C8-BF8E-4BF0-0467-76DC9436E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4698" y="4055334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BF60F7-6880-1F4A-11A8-2FF427D17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 flipV="1">
            <a:off x="1812352" y="4644880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A86D925-786C-62D0-5E5D-F1D9E0896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 flipV="1">
            <a:off x="1812352" y="5234426"/>
            <a:ext cx="464761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46B799D-323F-9765-6A21-B02FC9EF5F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54698" y="4644880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6F08C0C-90E4-9B87-C827-F51421C8F4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54698" y="5234426"/>
            <a:ext cx="3255779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938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idAlign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E97828-AF91-288A-2AF0-5DC05BA3AE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211" y="1817066"/>
            <a:ext cx="4877169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E25DCA2-7977-CEB3-9541-2B5DABC0CFF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1812350" y="306923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465E464-DCE3-1497-3454-C7312C8088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54698" y="306923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A5D70B-7DE5-1EE5-431E-BDA7B586752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1812350" y="374037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EF027C5-AA1A-A8EA-6893-8D2B8B42A90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54698" y="373953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367D3A3-E755-F3AE-FD87-42BBF8801D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10800000" flipV="1">
            <a:off x="1812350" y="439730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DACFE2D-3B59-8A25-CF9D-29587FE63D0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54698" y="439730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6AB6C96-56F0-FAB1-3CFA-F5C0EA234DD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0800000" flipV="1">
            <a:off x="1812350" y="506845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8D8C944-E4F0-FFF0-2AEE-6DBE7DEA252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698" y="506760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68B5CBC-F282-F142-CF4C-AF0B6A91B53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0800000" flipV="1">
            <a:off x="6519622" y="306923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0B8208A-6F83-E2BB-EE69-66B54258FA4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61970" y="306923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57B7CA9-E80C-C426-8B93-94814CD712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0800000" flipV="1">
            <a:off x="6519622" y="374037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3A353E7-B62E-CE0C-42EE-251E75806E0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61970" y="373953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761452C-7823-A4A0-38DE-6F04C903A10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0800000" flipV="1">
            <a:off x="6519622" y="439730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8BAFA41-D002-41E5-E9C8-86603F12A8E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61970" y="439730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B200C64-3A4B-9E3F-A173-5732DA99B85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rot="10800000" flipV="1">
            <a:off x="6519622" y="506845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076E895-32A3-C58A-A2FA-C7F1CB62605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061970" y="506760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0607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opAlign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CBAEF9-0C3D-463B-85C4-272830B6F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1812351" y="2057531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E97828-AF91-288A-2AF0-5DC05BA3AE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211" y="656086"/>
            <a:ext cx="4877169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BDA914A-B8DF-528A-A072-BBBAD79739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54699" y="2057531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E4116DC-31FC-603A-4A5F-C7E395A3A8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rot="10800000" flipV="1">
            <a:off x="1812351" y="2728675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2A2FD99-5B87-7606-174A-E5B3C9484A2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54699" y="2727833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FD37AF3-8413-FA1F-2D07-1414C31718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1812350" y="338419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8E52BC4-6213-80E7-76C5-A6AA6EFADEC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54698" y="338419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B14CF57-7793-44F8-107E-1B13DB012D2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1812350" y="405533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A723C8C-D553-B89D-F29B-3AB02AE5A08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54698" y="405449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69D29F6-427A-7981-C7ED-A58B1548A29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10800000" flipV="1">
            <a:off x="1812350" y="471226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D028E27-686F-C84C-A398-6E44191DF35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354698" y="471226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B7C9951-012F-C2CB-228A-419282EAC4B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0800000" flipV="1">
            <a:off x="1812350" y="538341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EF466058-6430-EB3D-8B73-6E20122B17E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698" y="538256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891C86E-6036-19FF-60AE-37A7F1D2D84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0800000" flipV="1">
            <a:off x="6519623" y="2057531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4D2028A-5D2F-5DC1-0B1F-DA6AF487A6E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61971" y="2057531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875648FA-6D3D-506F-D823-5D2C867CE3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 rot="10800000" flipV="1">
            <a:off x="6519623" y="2728675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E9C5E0C-5AA7-5083-63CF-EAD9839B0C6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061971" y="2727833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42DB0DD-7FDD-391F-95B4-6B99845C01E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0800000" flipV="1">
            <a:off x="6519622" y="338419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F20D81D8-1576-D2C9-3BB8-24B8D7BF3EC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61970" y="3384190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A7E05E6-516D-AB33-05CD-8D2B9B42430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0800000" flipV="1">
            <a:off x="6519622" y="4055334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7344373-B56B-F630-E9DB-C86FE8D2FC7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61970" y="4054492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9C27811-C46A-3916-0329-476A0FD4F2C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0800000" flipV="1">
            <a:off x="6519622" y="4712266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2774595-68B4-D8F3-2DCC-4CD7072D8FE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61970" y="4712266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35E2675-4AEF-8D8F-D76C-3B7EE94F7B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rot="10800000" flipV="1">
            <a:off x="6519622" y="5383410"/>
            <a:ext cx="473597" cy="28671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CF5A8064-B15A-9F62-5E5D-CE480C271F5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061970" y="5382568"/>
            <a:ext cx="3317681" cy="2867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93527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B602782-5389-94F2-223A-99A0549B6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4815267" cy="74015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Intro Page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6BA71B-7451-AF00-71A5-F8D865ADC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213" y="1372994"/>
            <a:ext cx="4815266" cy="399192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C65259-C4E3-37C1-A874-F4A32459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62" y="1888202"/>
            <a:ext cx="4815266" cy="4646162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2023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-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7AB6D2-F76C-886D-DEFB-06D66BDA1804}"/>
              </a:ext>
            </a:extLst>
          </p:cNvPr>
          <p:cNvCxnSpPr>
            <a:cxnSpLocks/>
          </p:cNvCxnSpPr>
          <p:nvPr userDrawn="1"/>
        </p:nvCxnSpPr>
        <p:spPr>
          <a:xfrm>
            <a:off x="225778" y="6625150"/>
            <a:ext cx="114771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F7E98-6A73-1574-1F87-36E7AA4BE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B7218E1-9273-F7F5-86CC-FF2850F8A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1028827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C816792-33BD-7D98-47F3-244B5D9A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212" y="1372994"/>
            <a:ext cx="10288275" cy="399192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 example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CFE262-A28F-948D-B053-3A291554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900" y="1904855"/>
            <a:ext cx="10288588" cy="4297055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7AB6D2-F76C-886D-DEFB-06D66BDA1804}"/>
              </a:ext>
            </a:extLst>
          </p:cNvPr>
          <p:cNvCxnSpPr>
            <a:cxnSpLocks/>
          </p:cNvCxnSpPr>
          <p:nvPr userDrawn="1"/>
        </p:nvCxnSpPr>
        <p:spPr>
          <a:xfrm>
            <a:off x="225778" y="6625150"/>
            <a:ext cx="1147712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F7E98-6A73-1574-1F87-36E7AA4BE7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8232" y="6391791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B7218E1-9273-F7F5-86CC-FF2850F8A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11" y="656086"/>
            <a:ext cx="10288277" cy="740155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CFE262-A28F-948D-B053-3A291554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900" y="1544715"/>
            <a:ext cx="10288588" cy="4657195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eal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F621273-5B39-C3BE-4C41-E248BC0E0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75" y="2265079"/>
            <a:ext cx="9256451" cy="2052919"/>
          </a:xfrm>
        </p:spPr>
        <p:txBody>
          <a:bodyPr anchor="b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break</a:t>
            </a:r>
            <a:br>
              <a:rPr lang="en-US"/>
            </a:br>
            <a:r>
              <a:rPr lang="en-US"/>
              <a:t>headline goes here.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229B58-6245-3A75-F750-F00198434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75" y="4381749"/>
            <a:ext cx="9256451" cy="444254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examples</a:t>
            </a:r>
          </a:p>
        </p:txBody>
      </p:sp>
    </p:spTree>
    <p:extLst>
      <p:ext uri="{BB962C8B-B14F-4D97-AF65-F5344CB8AC3E}">
        <p14:creationId xmlns:p14="http://schemas.microsoft.com/office/powerpoint/2010/main" val="372565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CD688-0A61-39F6-1050-12A83D6A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AECD8-50C1-FF61-B86E-03D8FF7E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698F-2E2D-796C-E7C1-5BFF99E08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3542DFD-57FD-9948-8B6D-6BA5F3EC6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3" r:id="rId3"/>
    <p:sldLayoutId id="2147483674" r:id="rId4"/>
    <p:sldLayoutId id="2147483675" r:id="rId5"/>
    <p:sldLayoutId id="2147483667" r:id="rId6"/>
    <p:sldLayoutId id="2147483665" r:id="rId7"/>
    <p:sldLayoutId id="2147483671" r:id="rId8"/>
    <p:sldLayoutId id="2147483659" r:id="rId9"/>
    <p:sldLayoutId id="2147483663" r:id="rId10"/>
    <p:sldLayoutId id="2147483676" r:id="rId11"/>
    <p:sldLayoutId id="2147483677" r:id="rId12"/>
    <p:sldLayoutId id="2147483678" r:id="rId13"/>
    <p:sldLayoutId id="214748368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E0F758-315E-62A0-998D-51022D398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2610" y="2104104"/>
            <a:ext cx="9642990" cy="2973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Launching </a:t>
            </a:r>
          </a:p>
          <a:p>
            <a:r>
              <a:rPr lang="en-US" dirty="0"/>
              <a:t>AMO’s Local Democracy Solutions Bank 2.0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46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D4B1-4800-8E1D-6F85-1FCACA5E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600CD4-339E-33ED-4591-BB3BBD02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144" y="656086"/>
            <a:ext cx="8953088" cy="51499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3A2FE-40C2-2CC5-A638-D685FE1F76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EE451-BDEF-2197-8668-E9D5736EB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212" y="656086"/>
            <a:ext cx="2183962" cy="201519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What else is new?</a:t>
            </a:r>
            <a:endParaRPr lang="en-CA" sz="4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1B0B59-1BF7-A69A-6648-50449A66F786}"/>
              </a:ext>
            </a:extLst>
          </p:cNvPr>
          <p:cNvCxnSpPr/>
          <p:nvPr/>
        </p:nvCxnSpPr>
        <p:spPr>
          <a:xfrm flipH="1">
            <a:off x="7388320" y="2854934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9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8ABA-D3D2-3ECC-F78B-464616F8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5BD83-D758-5E02-D373-D450BEB51C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12E64-B597-85DA-9998-770140CE6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212" y="1118202"/>
            <a:ext cx="2696948" cy="1487346"/>
          </a:xfrm>
        </p:spPr>
        <p:txBody>
          <a:bodyPr>
            <a:normAutofit/>
          </a:bodyPr>
          <a:lstStyle/>
          <a:p>
            <a:r>
              <a:rPr lang="en-US" sz="4400" dirty="0"/>
              <a:t>What can you do?</a:t>
            </a: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1CCF9-2814-7A54-982B-A8CB8A42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60" y="334296"/>
            <a:ext cx="7123460" cy="59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C8452-4A46-5097-3367-08798F8EA4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0A846-2933-5C3A-2E7A-E5CA2BF2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375811"/>
            <a:ext cx="6115904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EC709-E1FF-8236-3E0D-CB949942E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CBFD8-ECA8-6128-D581-FB96799C5AF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811000" y="6391275"/>
            <a:ext cx="381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 descr="A logo with text and a circle&#10;&#10;Description automatically generated">
            <a:extLst>
              <a:ext uri="{FF2B5EF4-FFF2-40B4-BE49-F238E27FC236}">
                <a16:creationId xmlns:a16="http://schemas.microsoft.com/office/drawing/2014/main" id="{CD464979-A20B-982E-FBE4-DA09AA60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9" y="5737743"/>
            <a:ext cx="3289463" cy="83609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984344F-DE88-9EF5-DCF3-656143D1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D32705-0E16-0CD9-14E6-8B398F3CDE91}"/>
              </a:ext>
            </a:extLst>
          </p:cNvPr>
          <p:cNvSpPr txBox="1">
            <a:spLocks/>
          </p:cNvSpPr>
          <p:nvPr/>
        </p:nvSpPr>
        <p:spPr>
          <a:xfrm>
            <a:off x="794899" y="3429000"/>
            <a:ext cx="10255959" cy="1319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Questions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291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4D83B-AAAA-17DE-57D6-A04E4348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9A796-5446-454A-4266-005986C4A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 the crowded intersection</a:t>
            </a:r>
            <a:endParaRPr lang="en-CA" dirty="0"/>
          </a:p>
        </p:txBody>
      </p:sp>
      <p:pic>
        <p:nvPicPr>
          <p:cNvPr id="7" name="Picture 6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DB5EE799-0FD8-D9D0-881B-20072A63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19" b="12069"/>
          <a:stretch/>
        </p:blipFill>
        <p:spPr>
          <a:xfrm>
            <a:off x="2006861" y="1670756"/>
            <a:ext cx="8178278" cy="45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9CDA2-3A48-8022-F4A3-C190445E36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2135-C578-F49E-CA6F-BBE60C0F1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A0A1B-D147-9338-48D9-8480D4DA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1" y="561575"/>
            <a:ext cx="1059327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B0176-4919-00F4-611D-D78D5917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69641-62FD-F43D-70E1-3CB072075F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13401-1576-D287-6A1A-EC5B9F407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Seven ways we can improve local democracy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D96E0-81B3-D552-AF94-05C4E4F39B53}"/>
              </a:ext>
            </a:extLst>
          </p:cNvPr>
          <p:cNvSpPr txBox="1">
            <a:spLocks/>
          </p:cNvSpPr>
          <p:nvPr/>
        </p:nvSpPr>
        <p:spPr>
          <a:xfrm>
            <a:off x="795212" y="1703734"/>
            <a:ext cx="10288275" cy="39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/>
              <a:t>Supporting candidates and newly elected officials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Improving electoral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Encouraging democratic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Countering misinformation and supporting local media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Engaging diverse 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Improving civic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Fostering civility and respect</a:t>
            </a:r>
          </a:p>
        </p:txBody>
      </p:sp>
    </p:spTree>
    <p:extLst>
      <p:ext uri="{BB962C8B-B14F-4D97-AF65-F5344CB8AC3E}">
        <p14:creationId xmlns:p14="http://schemas.microsoft.com/office/powerpoint/2010/main" val="155487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0667F-3955-7264-DEA8-78DD1CB173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C24063-26CF-4BE3-9FF2-7B9914CB5BF1}"/>
              </a:ext>
            </a:extLst>
          </p:cNvPr>
          <p:cNvSpPr txBox="1">
            <a:spLocks/>
          </p:cNvSpPr>
          <p:nvPr/>
        </p:nvSpPr>
        <p:spPr>
          <a:xfrm>
            <a:off x="893853" y="612023"/>
            <a:ext cx="3070225" cy="255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+mj-lt"/>
              </a:rPr>
              <a:t>Solution partners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052589-F153-4110-4910-D7F72F87B7EB}"/>
              </a:ext>
            </a:extLst>
          </p:cNvPr>
          <p:cNvSpPr txBox="1">
            <a:spLocks/>
          </p:cNvSpPr>
          <p:nvPr/>
        </p:nvSpPr>
        <p:spPr>
          <a:xfrm>
            <a:off x="1042219" y="936594"/>
            <a:ext cx="2633243" cy="249240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300" dirty="0">
                <a:latin typeface="+mj-lt"/>
              </a:rPr>
              <a:t>Governments</a:t>
            </a:r>
          </a:p>
          <a:p>
            <a:pPr marL="171450" indent="-171450"/>
            <a:r>
              <a:rPr lang="en-US" sz="1300" dirty="0">
                <a:latin typeface="+mj-lt"/>
              </a:rPr>
              <a:t>Non-profits, charities, or community-based organizations</a:t>
            </a:r>
          </a:p>
          <a:p>
            <a:pPr marL="171450" indent="-171450"/>
            <a:r>
              <a:rPr lang="en-US" sz="1300" dirty="0">
                <a:latin typeface="+mj-lt"/>
              </a:rPr>
              <a:t>Academic institutions</a:t>
            </a:r>
          </a:p>
          <a:p>
            <a:pPr marL="171450" indent="-171450"/>
            <a:r>
              <a:rPr lang="en-US" sz="1300" dirty="0">
                <a:latin typeface="+mj-lt"/>
              </a:rPr>
              <a:t>Resident-led community-groups</a:t>
            </a:r>
          </a:p>
          <a:p>
            <a:pPr marL="171450" indent="-171450"/>
            <a:r>
              <a:rPr lang="en-US" sz="1300" dirty="0">
                <a:latin typeface="+mj-lt"/>
              </a:rPr>
              <a:t>Elected officials, candidates, and campaigns</a:t>
            </a:r>
          </a:p>
          <a:p>
            <a:pPr marL="171450" indent="-171450"/>
            <a:r>
              <a:rPr lang="en-US" sz="1300" dirty="0">
                <a:latin typeface="+mj-lt"/>
              </a:rPr>
              <a:t>Media institutions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6D5B9F-692B-759B-96A7-09E5AFB7E8A3}"/>
              </a:ext>
            </a:extLst>
          </p:cNvPr>
          <p:cNvSpPr txBox="1">
            <a:spLocks/>
          </p:cNvSpPr>
          <p:nvPr/>
        </p:nvSpPr>
        <p:spPr>
          <a:xfrm>
            <a:off x="7606142" y="617871"/>
            <a:ext cx="3070225" cy="25571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+mj-lt"/>
              </a:rPr>
              <a:t>Solution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B14FF4-F4C1-FD39-09C9-E13557E82787}"/>
              </a:ext>
            </a:extLst>
          </p:cNvPr>
          <p:cNvSpPr txBox="1">
            <a:spLocks/>
          </p:cNvSpPr>
          <p:nvPr/>
        </p:nvSpPr>
        <p:spPr>
          <a:xfrm>
            <a:off x="3786791" y="616084"/>
            <a:ext cx="3070225" cy="25571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+mj-lt"/>
              </a:rPr>
              <a:t>Solution type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3CCD24-A343-EB13-8568-EC619FE57A59}"/>
              </a:ext>
            </a:extLst>
          </p:cNvPr>
          <p:cNvSpPr txBox="1">
            <a:spLocks/>
          </p:cNvSpPr>
          <p:nvPr/>
        </p:nvSpPr>
        <p:spPr>
          <a:xfrm>
            <a:off x="4395019" y="936594"/>
            <a:ext cx="2633242" cy="249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Meetings, activities,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Reports and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Organizations, committees, and positions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Resources and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Policies and initiatives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9CC420-2BF8-D6D2-BE55-65E25C7846A0}"/>
              </a:ext>
            </a:extLst>
          </p:cNvPr>
          <p:cNvSpPr txBox="1">
            <a:spLocks/>
          </p:cNvSpPr>
          <p:nvPr/>
        </p:nvSpPr>
        <p:spPr>
          <a:xfrm>
            <a:off x="8190269" y="936594"/>
            <a:ext cx="2393630" cy="249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National, sub-national, and/or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Country of origin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Province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Municipality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Municipality size, form, and tier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Municipal population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D7F494-74AF-98C5-E2C3-68997DCB788C}"/>
              </a:ext>
            </a:extLst>
          </p:cNvPr>
          <p:cNvSpPr txBox="1">
            <a:spLocks/>
          </p:cNvSpPr>
          <p:nvPr/>
        </p:nvSpPr>
        <p:spPr>
          <a:xfrm>
            <a:off x="893853" y="3784900"/>
            <a:ext cx="10436642" cy="39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long solution has been in use</a:t>
            </a:r>
          </a:p>
          <a:p>
            <a:r>
              <a:rPr lang="en-US" b="1" dirty="0"/>
              <a:t>How long the solution takes to enact</a:t>
            </a:r>
          </a:p>
          <a:p>
            <a:r>
              <a:rPr lang="en-US" b="1" dirty="0"/>
              <a:t>Which specific organizations are involved</a:t>
            </a:r>
          </a:p>
          <a:p>
            <a:r>
              <a:rPr lang="en-US" b="1" dirty="0"/>
              <a:t>What are the stats and analytics on the solution</a:t>
            </a:r>
          </a:p>
          <a:p>
            <a:r>
              <a:rPr lang="en-US" b="1" dirty="0"/>
              <a:t>Where did funding for the solution come from</a:t>
            </a:r>
          </a:p>
        </p:txBody>
      </p:sp>
    </p:spTree>
    <p:extLst>
      <p:ext uri="{BB962C8B-B14F-4D97-AF65-F5344CB8AC3E}">
        <p14:creationId xmlns:p14="http://schemas.microsoft.com/office/powerpoint/2010/main" val="40100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84EBA-C618-6EF1-7AF5-30008BD9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42" y="827067"/>
            <a:ext cx="8655090" cy="52038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BB53B-C705-DEFB-37DA-18A73197CE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ACDD-2C1E-4138-C8AE-FA85871AD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212" y="656086"/>
            <a:ext cx="1967654" cy="1487346"/>
          </a:xfrm>
        </p:spPr>
        <p:txBody>
          <a:bodyPr>
            <a:normAutofit fontScale="92500"/>
          </a:bodyPr>
          <a:lstStyle/>
          <a:p>
            <a:r>
              <a:rPr lang="en-US" dirty="0"/>
              <a:t>How it works</a:t>
            </a:r>
            <a:endParaRPr lang="en-C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0A04D9-232C-2E7A-E4DE-4E1DA42C9634}"/>
              </a:ext>
            </a:extLst>
          </p:cNvPr>
          <p:cNvCxnSpPr/>
          <p:nvPr/>
        </p:nvCxnSpPr>
        <p:spPr>
          <a:xfrm flipH="1">
            <a:off x="3921830" y="994896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EEC5F5-6BA5-7E4C-34CE-EB20745D5A15}"/>
              </a:ext>
            </a:extLst>
          </p:cNvPr>
          <p:cNvCxnSpPr/>
          <p:nvPr/>
        </p:nvCxnSpPr>
        <p:spPr>
          <a:xfrm flipH="1">
            <a:off x="5333379" y="1399759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147DDB-BF5C-D174-5C1D-F5EB06932B04}"/>
              </a:ext>
            </a:extLst>
          </p:cNvPr>
          <p:cNvCxnSpPr/>
          <p:nvPr/>
        </p:nvCxnSpPr>
        <p:spPr>
          <a:xfrm flipH="1">
            <a:off x="8754385" y="1383673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BE255-8CC9-72A4-BCDF-FB5C1C95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9C271-017E-3E11-378D-115A6178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386" y="609600"/>
            <a:ext cx="8263378" cy="5638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680D0-AD69-C259-FE14-22A0B0E5FD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6B883-4274-136C-EFC2-2B546510B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212" y="656086"/>
            <a:ext cx="2183962" cy="1487346"/>
          </a:xfrm>
        </p:spPr>
        <p:txBody>
          <a:bodyPr>
            <a:normAutofit/>
          </a:bodyPr>
          <a:lstStyle/>
          <a:p>
            <a:r>
              <a:rPr lang="en-US" sz="4400" dirty="0"/>
              <a:t>What’s new?</a:t>
            </a:r>
            <a:endParaRPr lang="en-CA" sz="4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D35E0-6DC0-1C05-F9E9-05B285406337}"/>
              </a:ext>
            </a:extLst>
          </p:cNvPr>
          <p:cNvCxnSpPr/>
          <p:nvPr/>
        </p:nvCxnSpPr>
        <p:spPr>
          <a:xfrm flipH="1">
            <a:off x="4536966" y="2550134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45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5BD7-A4CC-83A1-9217-C5E9981A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7F206-9DC0-F09C-F48C-79384B6A94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6A7E-A906-4CD1-23F7-BF9BA848C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Types of candidate supports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35310-D66C-0C45-84AA-CACAD1B86374}"/>
              </a:ext>
            </a:extLst>
          </p:cNvPr>
          <p:cNvSpPr txBox="1">
            <a:spLocks/>
          </p:cNvSpPr>
          <p:nvPr/>
        </p:nvSpPr>
        <p:spPr>
          <a:xfrm>
            <a:off x="795212" y="1703734"/>
            <a:ext cx="10288275" cy="39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/>
              <a:t>Building your team plan and finances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Get out the vote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Getting your message out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Making your decision and getting started</a:t>
            </a:r>
            <a:endParaRPr lang="en-CA" b="1" dirty="0"/>
          </a:p>
        </p:txBody>
      </p:sp>
      <p:pic>
        <p:nvPicPr>
          <p:cNvPr id="1026" name="Picture 2" descr="electHER Now">
            <a:extLst>
              <a:ext uri="{FF2B5EF4-FFF2-40B4-BE49-F238E27FC236}">
                <a16:creationId xmlns:a16="http://schemas.microsoft.com/office/drawing/2014/main" id="{B53E3692-F9F1-0D49-2DA9-F0C90BFA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36" y="3669224"/>
            <a:ext cx="2454931" cy="25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9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AC71-1C61-9FE3-7A40-15E447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7097F-F32C-7CF7-7067-E4A0A480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74" y="825909"/>
            <a:ext cx="8845407" cy="44989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CBBB0-48CC-F553-8095-1D2117CEC7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542DFD-57FD-9948-8B6D-6BA5F3EC65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C3EAA-6D90-8554-F2A4-C43DFF3BB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212" y="656086"/>
            <a:ext cx="2183962" cy="1487346"/>
          </a:xfrm>
        </p:spPr>
        <p:txBody>
          <a:bodyPr>
            <a:normAutofit/>
          </a:bodyPr>
          <a:lstStyle/>
          <a:p>
            <a:r>
              <a:rPr lang="en-US" sz="4400" dirty="0"/>
              <a:t>What’s new?</a:t>
            </a:r>
            <a:endParaRPr lang="en-CA" sz="4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46E734-5AC4-08C0-0042-8DFC8C82D125}"/>
              </a:ext>
            </a:extLst>
          </p:cNvPr>
          <p:cNvCxnSpPr/>
          <p:nvPr/>
        </p:nvCxnSpPr>
        <p:spPr>
          <a:xfrm flipH="1">
            <a:off x="6346100" y="3649605"/>
            <a:ext cx="1411549" cy="99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O 2023">
      <a:dk1>
        <a:srgbClr val="052E2E"/>
      </a:dk1>
      <a:lt1>
        <a:srgbClr val="FFFFFF"/>
      </a:lt1>
      <a:dk2>
        <a:srgbClr val="114444"/>
      </a:dk2>
      <a:lt2>
        <a:srgbClr val="FFFFFF"/>
      </a:lt2>
      <a:accent1>
        <a:srgbClr val="12C88E"/>
      </a:accent1>
      <a:accent2>
        <a:srgbClr val="F7D20C"/>
      </a:accent2>
      <a:accent3>
        <a:srgbClr val="93CBDF"/>
      </a:accent3>
      <a:accent4>
        <a:srgbClr val="052E2E"/>
      </a:accent4>
      <a:accent5>
        <a:srgbClr val="114444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EA06A3DC87846B5B5EA5DD936C30F" ma:contentTypeVersion="18" ma:contentTypeDescription="Create a new document." ma:contentTypeScope="" ma:versionID="0064ca2a19390bb5f44a776b0299919a">
  <xsd:schema xmlns:xsd="http://www.w3.org/2001/XMLSchema" xmlns:xs="http://www.w3.org/2001/XMLSchema" xmlns:p="http://schemas.microsoft.com/office/2006/metadata/properties" xmlns:ns3="a6cfea9a-5e1e-4af4-a3d9-51b429c0a607" xmlns:ns4="2d18159a-6994-4256-be04-793639d1e76e" targetNamespace="http://schemas.microsoft.com/office/2006/metadata/properties" ma:root="true" ma:fieldsID="b9f756c30f972ef1796d042d8b55e1d2" ns3:_="" ns4:_="">
    <xsd:import namespace="a6cfea9a-5e1e-4af4-a3d9-51b429c0a607"/>
    <xsd:import namespace="2d18159a-6994-4256-be04-793639d1e7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fea9a-5e1e-4af4-a3d9-51b429c0a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8159a-6994-4256-be04-793639d1e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cfea9a-5e1e-4af4-a3d9-51b429c0a607" xsi:nil="true"/>
  </documentManagement>
</p:properties>
</file>

<file path=customXml/itemProps1.xml><?xml version="1.0" encoding="utf-8"?>
<ds:datastoreItem xmlns:ds="http://schemas.openxmlformats.org/officeDocument/2006/customXml" ds:itemID="{4BEE3D1C-F7C5-4834-BBBB-7BB812918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fea9a-5e1e-4af4-a3d9-51b429c0a607"/>
    <ds:schemaRef ds:uri="2d18159a-6994-4256-be04-793639d1e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ACF07D-53A1-41D8-876E-8B3BCF790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F5FB4-6D3C-4172-B68A-298B626719D1}">
  <ds:schemaRefs>
    <ds:schemaRef ds:uri="http://purl.org/dc/dcmitype/"/>
    <ds:schemaRef ds:uri="http://www.w3.org/XML/1998/namespace"/>
    <ds:schemaRef ds:uri="2d18159a-6994-4256-be04-793639d1e76e"/>
    <ds:schemaRef ds:uri="a6cfea9a-5e1e-4af4-a3d9-51b429c0a60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64252</TotalTime>
  <Words>209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Jerrett</dc:creator>
  <cp:lastModifiedBy>Anne-Sophie Josse</cp:lastModifiedBy>
  <cp:revision>48</cp:revision>
  <cp:lastPrinted>2025-05-16T14:24:12Z</cp:lastPrinted>
  <dcterms:created xsi:type="dcterms:W3CDTF">2023-12-20T18:18:33Z</dcterms:created>
  <dcterms:modified xsi:type="dcterms:W3CDTF">2025-10-17T19:21:53Z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0x01010081FEA06A3DC87846B5B5EA5DD936C30F</vt:lpwstr>
  </property>
</Properties>
</file>