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1.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2.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3.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notesSlides/notesSlide4.xml" ContentType="application/vnd.openxmlformats-officedocument.presentationml.notesSlid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notesSlides/notesSlide5.xml" ContentType="application/vnd.openxmlformats-officedocument.presentationml.notesSlide+xml"/>
  <Override PartName="/ppt/charts/chart15.xml" ContentType="application/vnd.openxmlformats-officedocument.drawingml.chart+xml"/>
  <Override PartName="/ppt/charts/style15.xml" ContentType="application/vnd.ms-office.chartstyle+xml"/>
  <Override PartName="/ppt/charts/colors15.xml" ContentType="application/vnd.ms-office.chartcolorstyle+xml"/>
  <Override PartName="/ppt/charts/chart16.xml" ContentType="application/vnd.openxmlformats-officedocument.drawingml.chart+xml"/>
  <Override PartName="/ppt/charts/style16.xml" ContentType="application/vnd.ms-office.chartstyle+xml"/>
  <Override PartName="/ppt/charts/colors16.xml" ContentType="application/vnd.ms-office.chartcolorstyle+xml"/>
  <Override PartName="/ppt/notesSlides/notesSlide6.xml" ContentType="application/vnd.openxmlformats-officedocument.presentationml.notesSlide+xml"/>
  <Override PartName="/ppt/charts/chart17.xml" ContentType="application/vnd.openxmlformats-officedocument.drawingml.chart+xml"/>
  <Override PartName="/ppt/charts/style17.xml" ContentType="application/vnd.ms-office.chartstyle+xml"/>
  <Override PartName="/ppt/charts/colors17.xml" ContentType="application/vnd.ms-office.chartcolorstyle+xml"/>
  <Override PartName="/ppt/charts/chart18.xml" ContentType="application/vnd.openxmlformats-officedocument.drawingml.chart+xml"/>
  <Override PartName="/ppt/charts/style18.xml" ContentType="application/vnd.ms-office.chartstyle+xml"/>
  <Override PartName="/ppt/charts/colors18.xml" ContentType="application/vnd.ms-office.chartcolorstyle+xml"/>
  <Override PartName="/ppt/charts/chart19.xml" ContentType="application/vnd.openxmlformats-officedocument.drawingml.chart+xml"/>
  <Override PartName="/ppt/charts/style19.xml" ContentType="application/vnd.ms-office.chartstyle+xml"/>
  <Override PartName="/ppt/charts/colors19.xml" ContentType="application/vnd.ms-office.chartcolorstyle+xml"/>
  <Override PartName="/ppt/charts/chart20.xml" ContentType="application/vnd.openxmlformats-officedocument.drawingml.chart+xml"/>
  <Override PartName="/ppt/charts/style20.xml" ContentType="application/vnd.ms-office.chartstyle+xml"/>
  <Override PartName="/ppt/charts/colors20.xml" ContentType="application/vnd.ms-office.chartcolorstyle+xml"/>
  <Override PartName="/ppt/notesSlides/notesSlide7.xml" ContentType="application/vnd.openxmlformats-officedocument.presentationml.notesSlide+xml"/>
  <Override PartName="/ppt/charts/chart21.xml" ContentType="application/vnd.openxmlformats-officedocument.drawingml.chart+xml"/>
  <Override PartName="/ppt/charts/style21.xml" ContentType="application/vnd.ms-office.chartstyle+xml"/>
  <Override PartName="/ppt/charts/colors21.xml" ContentType="application/vnd.ms-office.chartcolorstyle+xml"/>
  <Override PartName="/ppt/charts/chart22.xml" ContentType="application/vnd.openxmlformats-officedocument.drawingml.chart+xml"/>
  <Override PartName="/ppt/charts/style22.xml" ContentType="application/vnd.ms-office.chartstyle+xml"/>
  <Override PartName="/ppt/charts/colors22.xml" ContentType="application/vnd.ms-office.chartcolorstyle+xml"/>
  <Override PartName="/ppt/charts/chart23.xml" ContentType="application/vnd.openxmlformats-officedocument.drawingml.chart+xml"/>
  <Override PartName="/ppt/charts/style23.xml" ContentType="application/vnd.ms-office.chartstyle+xml"/>
  <Override PartName="/ppt/charts/colors23.xml" ContentType="application/vnd.ms-office.chartcolorstyle+xml"/>
  <Override PartName="/ppt/charts/chart24.xml" ContentType="application/vnd.openxmlformats-officedocument.drawingml.chart+xml"/>
  <Override PartName="/ppt/charts/style24.xml" ContentType="application/vnd.ms-office.chartstyle+xml"/>
  <Override PartName="/ppt/charts/colors24.xml" ContentType="application/vnd.ms-office.chartcolorstyle+xml"/>
  <Override PartName="/ppt/charts/chart25.xml" ContentType="application/vnd.openxmlformats-officedocument.drawingml.chart+xml"/>
  <Override PartName="/ppt/charts/style25.xml" ContentType="application/vnd.ms-office.chartstyle+xml"/>
  <Override PartName="/ppt/charts/colors25.xml" ContentType="application/vnd.ms-office.chartcolorstyle+xml"/>
  <Override PartName="/ppt/charts/chart26.xml" ContentType="application/vnd.openxmlformats-officedocument.drawingml.chart+xml"/>
  <Override PartName="/ppt/charts/style26.xml" ContentType="application/vnd.ms-office.chartstyle+xml"/>
  <Override PartName="/ppt/charts/colors26.xml" ContentType="application/vnd.ms-office.chartcolorstyle+xml"/>
  <Override PartName="/ppt/charts/chart27.xml" ContentType="application/vnd.openxmlformats-officedocument.drawingml.chart+xml"/>
  <Override PartName="/ppt/charts/style27.xml" ContentType="application/vnd.ms-office.chartstyle+xml"/>
  <Override PartName="/ppt/charts/colors27.xml" ContentType="application/vnd.ms-office.chartcolorstyl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1193" r:id="rId2"/>
    <p:sldId id="257" r:id="rId3"/>
    <p:sldId id="256" r:id="rId4"/>
    <p:sldId id="433" r:id="rId5"/>
    <p:sldId id="966" r:id="rId6"/>
    <p:sldId id="1189" r:id="rId7"/>
    <p:sldId id="1191" r:id="rId8"/>
    <p:sldId id="1192" r:id="rId9"/>
    <p:sldId id="958" r:id="rId10"/>
    <p:sldId id="949" r:id="rId11"/>
    <p:sldId id="960" r:id="rId12"/>
    <p:sldId id="933" r:id="rId13"/>
    <p:sldId id="1002" r:id="rId14"/>
    <p:sldId id="1005" r:id="rId15"/>
    <p:sldId id="1001" r:id="rId16"/>
    <p:sldId id="1194" r:id="rId17"/>
    <p:sldId id="1115" r:id="rId18"/>
    <p:sldId id="957" r:id="rId19"/>
    <p:sldId id="955" r:id="rId20"/>
    <p:sldId id="1196" r:id="rId21"/>
    <p:sldId id="956" r:id="rId22"/>
    <p:sldId id="1195" r:id="rId23"/>
    <p:sldId id="952" r:id="rId24"/>
    <p:sldId id="965" r:id="rId25"/>
    <p:sldId id="1200" r:id="rId26"/>
    <p:sldId id="1201" r:id="rId27"/>
    <p:sldId id="1197" r:id="rId28"/>
    <p:sldId id="1198" r:id="rId29"/>
    <p:sldId id="1203" r:id="rId30"/>
    <p:sldId id="1199"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15CC854-2A23-92E4-9F56-49EE0DD2DD33}" name="Meryll Tiu" initials="MT" userId="37643d46f9cadf82"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FE02439-8896-44CF-9DAE-2679F90B30D5}" v="299" dt="2025-10-17T19:15:00.928"/>
    <p1510:client id="{AF99C070-767F-47AB-B32B-5119E656E32F}" v="3" dt="2025-10-17T19:21:12.51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015" autoAdjust="0"/>
    <p:restoredTop sz="94660"/>
  </p:normalViewPr>
  <p:slideViewPr>
    <p:cSldViewPr snapToGrid="0">
      <p:cViewPr varScale="1">
        <p:scale>
          <a:sx n="59" d="100"/>
          <a:sy n="59" d="100"/>
        </p:scale>
        <p:origin x="884" y="52"/>
      </p:cViewPr>
      <p:guideLst/>
    </p:cSldViewPr>
  </p:slideViewPr>
  <p:notesTextViewPr>
    <p:cViewPr>
      <p:scale>
        <a:sx n="1" d="1"/>
        <a:sy n="1" d="1"/>
      </p:scale>
      <p:origin x="0" y="0"/>
    </p:cViewPr>
  </p:notesTextViewPr>
  <p:sorterViewPr>
    <p:cViewPr>
      <p:scale>
        <a:sx n="100" d="100"/>
        <a:sy n="100" d="100"/>
      </p:scale>
      <p:origin x="0" y="-8424"/>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38" Type="http://schemas.microsoft.com/office/2018/10/relationships/authors" Targe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Worksheet10.xlsx"/><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package" Target="../embeddings/Microsoft_Excel_Worksheet11.xlsx"/><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package" Target="../embeddings/Microsoft_Excel_Worksheet12.xlsx"/><Relationship Id="rId2" Type="http://schemas.microsoft.com/office/2011/relationships/chartColorStyle" Target="colors13.xml"/><Relationship Id="rId1" Type="http://schemas.microsoft.com/office/2011/relationships/chartStyle" Target="style13.xml"/></Relationships>
</file>

<file path=ppt/charts/_rels/chart14.xml.rels><?xml version="1.0" encoding="UTF-8" standalone="yes"?>
<Relationships xmlns="http://schemas.openxmlformats.org/package/2006/relationships"><Relationship Id="rId3" Type="http://schemas.openxmlformats.org/officeDocument/2006/relationships/package" Target="../embeddings/Microsoft_Excel_Worksheet13.xlsx"/><Relationship Id="rId2" Type="http://schemas.microsoft.com/office/2011/relationships/chartColorStyle" Target="colors14.xml"/><Relationship Id="rId1" Type="http://schemas.microsoft.com/office/2011/relationships/chartStyle" Target="style14.xml"/></Relationships>
</file>

<file path=ppt/charts/_rels/chart15.xml.rels><?xml version="1.0" encoding="UTF-8" standalone="yes"?>
<Relationships xmlns="http://schemas.openxmlformats.org/package/2006/relationships"><Relationship Id="rId3" Type="http://schemas.openxmlformats.org/officeDocument/2006/relationships/package" Target="../embeddings/Microsoft_Excel_Worksheet14.xlsx"/><Relationship Id="rId2" Type="http://schemas.microsoft.com/office/2011/relationships/chartColorStyle" Target="colors15.xml"/><Relationship Id="rId1" Type="http://schemas.microsoft.com/office/2011/relationships/chartStyle" Target="style15.xml"/></Relationships>
</file>

<file path=ppt/charts/_rels/chart16.xml.rels><?xml version="1.0" encoding="UTF-8" standalone="yes"?>
<Relationships xmlns="http://schemas.openxmlformats.org/package/2006/relationships"><Relationship Id="rId3" Type="http://schemas.openxmlformats.org/officeDocument/2006/relationships/package" Target="../embeddings/Microsoft_Excel_Worksheet15.xlsx"/><Relationship Id="rId2" Type="http://schemas.microsoft.com/office/2011/relationships/chartColorStyle" Target="colors16.xml"/><Relationship Id="rId1" Type="http://schemas.microsoft.com/office/2011/relationships/chartStyle" Target="style16.xml"/></Relationships>
</file>

<file path=ppt/charts/_rels/chart17.xml.rels><?xml version="1.0" encoding="UTF-8" standalone="yes"?>
<Relationships xmlns="http://schemas.openxmlformats.org/package/2006/relationships"><Relationship Id="rId3" Type="http://schemas.openxmlformats.org/officeDocument/2006/relationships/package" Target="../embeddings/Microsoft_Excel_Worksheet16.xlsx"/><Relationship Id="rId2" Type="http://schemas.microsoft.com/office/2011/relationships/chartColorStyle" Target="colors17.xml"/><Relationship Id="rId1" Type="http://schemas.microsoft.com/office/2011/relationships/chartStyle" Target="style17.xml"/></Relationships>
</file>

<file path=ppt/charts/_rels/chart18.xml.rels><?xml version="1.0" encoding="UTF-8" standalone="yes"?>
<Relationships xmlns="http://schemas.openxmlformats.org/package/2006/relationships"><Relationship Id="rId3" Type="http://schemas.openxmlformats.org/officeDocument/2006/relationships/package" Target="../embeddings/Microsoft_Excel_Worksheet17.xlsx"/><Relationship Id="rId2" Type="http://schemas.microsoft.com/office/2011/relationships/chartColorStyle" Target="colors18.xml"/><Relationship Id="rId1" Type="http://schemas.microsoft.com/office/2011/relationships/chartStyle" Target="style18.xml"/></Relationships>
</file>

<file path=ppt/charts/_rels/chart19.xml.rels><?xml version="1.0" encoding="UTF-8" standalone="yes"?>
<Relationships xmlns="http://schemas.openxmlformats.org/package/2006/relationships"><Relationship Id="rId3" Type="http://schemas.openxmlformats.org/officeDocument/2006/relationships/package" Target="../embeddings/Microsoft_Excel_Worksheet18.xlsx"/><Relationship Id="rId2" Type="http://schemas.microsoft.com/office/2011/relationships/chartColorStyle" Target="colors19.xml"/><Relationship Id="rId1" Type="http://schemas.microsoft.com/office/2011/relationships/chartStyle" Target="style19.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20.xml.rels><?xml version="1.0" encoding="UTF-8" standalone="yes"?>
<Relationships xmlns="http://schemas.openxmlformats.org/package/2006/relationships"><Relationship Id="rId3" Type="http://schemas.openxmlformats.org/officeDocument/2006/relationships/package" Target="../embeddings/Microsoft_Excel_Worksheet19.xlsx"/><Relationship Id="rId2" Type="http://schemas.microsoft.com/office/2011/relationships/chartColorStyle" Target="colors20.xml"/><Relationship Id="rId1" Type="http://schemas.microsoft.com/office/2011/relationships/chartStyle" Target="style20.xml"/></Relationships>
</file>

<file path=ppt/charts/_rels/chart21.xml.rels><?xml version="1.0" encoding="UTF-8" standalone="yes"?>
<Relationships xmlns="http://schemas.openxmlformats.org/package/2006/relationships"><Relationship Id="rId3" Type="http://schemas.openxmlformats.org/officeDocument/2006/relationships/package" Target="../embeddings/Microsoft_Excel_Worksheet20.xlsx"/><Relationship Id="rId2" Type="http://schemas.microsoft.com/office/2011/relationships/chartColorStyle" Target="colors21.xml"/><Relationship Id="rId1" Type="http://schemas.microsoft.com/office/2011/relationships/chartStyle" Target="style21.xml"/></Relationships>
</file>

<file path=ppt/charts/_rels/chart22.xml.rels><?xml version="1.0" encoding="UTF-8" standalone="yes"?>
<Relationships xmlns="http://schemas.openxmlformats.org/package/2006/relationships"><Relationship Id="rId3" Type="http://schemas.openxmlformats.org/officeDocument/2006/relationships/package" Target="../embeddings/Microsoft_Excel_Worksheet21.xlsx"/><Relationship Id="rId2" Type="http://schemas.microsoft.com/office/2011/relationships/chartColorStyle" Target="colors22.xml"/><Relationship Id="rId1" Type="http://schemas.microsoft.com/office/2011/relationships/chartStyle" Target="style22.xml"/></Relationships>
</file>

<file path=ppt/charts/_rels/chart23.xml.rels><?xml version="1.0" encoding="UTF-8" standalone="yes"?>
<Relationships xmlns="http://schemas.openxmlformats.org/package/2006/relationships"><Relationship Id="rId3" Type="http://schemas.openxmlformats.org/officeDocument/2006/relationships/package" Target="../embeddings/Microsoft_Excel_Worksheet22.xlsx"/><Relationship Id="rId2" Type="http://schemas.microsoft.com/office/2011/relationships/chartColorStyle" Target="colors23.xml"/><Relationship Id="rId1" Type="http://schemas.microsoft.com/office/2011/relationships/chartStyle" Target="style23.xml"/></Relationships>
</file>

<file path=ppt/charts/_rels/chart24.xml.rels><?xml version="1.0" encoding="UTF-8" standalone="yes"?>
<Relationships xmlns="http://schemas.openxmlformats.org/package/2006/relationships"><Relationship Id="rId3" Type="http://schemas.openxmlformats.org/officeDocument/2006/relationships/package" Target="../embeddings/Microsoft_Excel_Worksheet23.xlsx"/><Relationship Id="rId2" Type="http://schemas.microsoft.com/office/2011/relationships/chartColorStyle" Target="colors24.xml"/><Relationship Id="rId1" Type="http://schemas.microsoft.com/office/2011/relationships/chartStyle" Target="style24.xml"/></Relationships>
</file>

<file path=ppt/charts/_rels/chart25.xml.rels><?xml version="1.0" encoding="UTF-8" standalone="yes"?>
<Relationships xmlns="http://schemas.openxmlformats.org/package/2006/relationships"><Relationship Id="rId3" Type="http://schemas.openxmlformats.org/officeDocument/2006/relationships/package" Target="../embeddings/Microsoft_Excel_Worksheet24.xlsx"/><Relationship Id="rId2" Type="http://schemas.microsoft.com/office/2011/relationships/chartColorStyle" Target="colors25.xml"/><Relationship Id="rId1" Type="http://schemas.microsoft.com/office/2011/relationships/chartStyle" Target="style25.xml"/></Relationships>
</file>

<file path=ppt/charts/_rels/chart26.xml.rels><?xml version="1.0" encoding="UTF-8" standalone="yes"?>
<Relationships xmlns="http://schemas.openxmlformats.org/package/2006/relationships"><Relationship Id="rId3" Type="http://schemas.openxmlformats.org/officeDocument/2006/relationships/package" Target="../embeddings/Microsoft_Excel_Worksheet25.xlsx"/><Relationship Id="rId2" Type="http://schemas.microsoft.com/office/2011/relationships/chartColorStyle" Target="colors26.xml"/><Relationship Id="rId1" Type="http://schemas.microsoft.com/office/2011/relationships/chartStyle" Target="style26.xml"/></Relationships>
</file>

<file path=ppt/charts/_rels/chart27.xml.rels><?xml version="1.0" encoding="UTF-8" standalone="yes"?>
<Relationships xmlns="http://schemas.openxmlformats.org/package/2006/relationships"><Relationship Id="rId3" Type="http://schemas.openxmlformats.org/officeDocument/2006/relationships/package" Target="../embeddings/Microsoft_Excel_Worksheet26.xlsx"/><Relationship Id="rId2" Type="http://schemas.microsoft.com/office/2011/relationships/chartColorStyle" Target="colors27.xml"/><Relationship Id="rId1" Type="http://schemas.microsoft.com/office/2011/relationships/chartStyle" Target="style27.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920" b="0" i="0" u="none" strike="noStrike" kern="1200" spc="0" baseline="0">
                <a:solidFill>
                  <a:schemeClr val="tx1">
                    <a:lumMod val="65000"/>
                    <a:lumOff val="35000"/>
                  </a:schemeClr>
                </a:solidFill>
                <a:latin typeface="+mn-lt"/>
                <a:ea typeface="+mn-ea"/>
                <a:cs typeface="+mn-cs"/>
              </a:defRPr>
            </a:pPr>
            <a:r>
              <a:rPr lang="en-US" sz="2000" b="1" dirty="0"/>
              <a:t>Now is a bad time to find a job</a:t>
            </a:r>
          </a:p>
        </c:rich>
      </c:tx>
      <c:overlay val="0"/>
      <c:spPr>
        <a:noFill/>
        <a:ln>
          <a:noFill/>
        </a:ln>
        <a:effectLst/>
      </c:spPr>
      <c:txPr>
        <a:bodyPr rot="0" spcFirstLastPara="1" vertOverflow="ellipsis" vert="horz" wrap="square" anchor="ctr" anchorCtr="1"/>
        <a:lstStyle/>
        <a:p>
          <a:pPr>
            <a:defRPr sz="192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Sheet1!$A$2</c:f>
              <c:strCache>
                <c:ptCount val="1"/>
                <c:pt idx="0">
                  <c:v>Total</c:v>
                </c:pt>
              </c:strCache>
            </c:strRef>
          </c:tx>
          <c:spPr>
            <a:ln w="50800" cap="rnd">
              <a:solidFill>
                <a:schemeClr val="accent1"/>
              </a:solidFill>
              <a:round/>
            </a:ln>
            <a:effectLst/>
          </c:spPr>
          <c:marker>
            <c:symbol val="diamond"/>
            <c:size val="9"/>
            <c:spPr>
              <a:solidFill>
                <a:schemeClr val="accent1">
                  <a:lumMod val="40000"/>
                  <a:lumOff val="60000"/>
                </a:schemeClr>
              </a:solidFill>
              <a:ln w="9525">
                <a:solidFill>
                  <a:schemeClr val="accent1">
                    <a:lumMod val="50000"/>
                  </a:schemeClr>
                </a:solidFill>
              </a:ln>
              <a:effectLst/>
            </c:spPr>
          </c:marker>
          <c:dLbls>
            <c:dLbl>
              <c:idx val="0"/>
              <c:dLblPos val="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70F9-4587-AC57-5185B3AFFDCD}"/>
                </c:ext>
              </c:extLst>
            </c:dLbl>
            <c:dLbl>
              <c:idx val="1"/>
              <c:dLblPos val="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70F9-4587-AC57-5185B3AFFDCD}"/>
                </c:ext>
              </c:extLst>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Sheet1!$B$1:$I$1</c:f>
              <c:strCache>
                <c:ptCount val="8"/>
                <c:pt idx="0">
                  <c:v>Mar-20</c:v>
                </c:pt>
                <c:pt idx="1">
                  <c:v>Dec-20</c:v>
                </c:pt>
                <c:pt idx="2">
                  <c:v>Jun-21</c:v>
                </c:pt>
                <c:pt idx="3">
                  <c:v>March-April 2022</c:v>
                </c:pt>
                <c:pt idx="4">
                  <c:v>Mar-23</c:v>
                </c:pt>
                <c:pt idx="5">
                  <c:v>Oct-Nov 2023</c:v>
                </c:pt>
                <c:pt idx="6">
                  <c:v>Jun-24</c:v>
                </c:pt>
                <c:pt idx="7">
                  <c:v>March-April 2025</c:v>
                </c:pt>
              </c:strCache>
            </c:strRef>
          </c:cat>
          <c:val>
            <c:numRef>
              <c:f>Sheet1!$B$2:$I$2</c:f>
              <c:numCache>
                <c:formatCode>General</c:formatCode>
                <c:ptCount val="8"/>
                <c:pt idx="0">
                  <c:v>43</c:v>
                </c:pt>
                <c:pt idx="1">
                  <c:v>63</c:v>
                </c:pt>
                <c:pt idx="2">
                  <c:v>43</c:v>
                </c:pt>
                <c:pt idx="3">
                  <c:v>27</c:v>
                </c:pt>
                <c:pt idx="4">
                  <c:v>29</c:v>
                </c:pt>
                <c:pt idx="5">
                  <c:v>34</c:v>
                </c:pt>
                <c:pt idx="6">
                  <c:v>43</c:v>
                </c:pt>
                <c:pt idx="7">
                  <c:v>51</c:v>
                </c:pt>
              </c:numCache>
            </c:numRef>
          </c:val>
          <c:smooth val="0"/>
          <c:extLst>
            <c:ext xmlns:c16="http://schemas.microsoft.com/office/drawing/2014/chart" uri="{C3380CC4-5D6E-409C-BE32-E72D297353CC}">
              <c16:uniqueId val="{00000000-70F9-4587-AC57-5185B3AFFDCD}"/>
            </c:ext>
          </c:extLst>
        </c:ser>
        <c:ser>
          <c:idx val="1"/>
          <c:order val="1"/>
          <c:tx>
            <c:strRef>
              <c:f>Sheet1!$A$3</c:f>
              <c:strCache>
                <c:ptCount val="1"/>
                <c:pt idx="0">
                  <c:v>Age 18-34</c:v>
                </c:pt>
              </c:strCache>
            </c:strRef>
          </c:tx>
          <c:spPr>
            <a:ln w="50800" cap="rnd">
              <a:solidFill>
                <a:schemeClr val="accent3">
                  <a:lumMod val="60000"/>
                  <a:lumOff val="40000"/>
                </a:schemeClr>
              </a:solidFill>
              <a:prstDash val="sysDash"/>
              <a:round/>
            </a:ln>
            <a:effectLst/>
          </c:spPr>
          <c:marker>
            <c:symbol val="circle"/>
            <c:size val="9"/>
            <c:spPr>
              <a:solidFill>
                <a:schemeClr val="accent3">
                  <a:lumMod val="75000"/>
                </a:schemeClr>
              </a:solidFill>
              <a:ln w="9525">
                <a:solidFill>
                  <a:schemeClr val="accent3">
                    <a:lumMod val="20000"/>
                    <a:lumOff val="80000"/>
                  </a:schemeClr>
                </a:solidFill>
              </a:ln>
              <a:effectLst/>
            </c:spPr>
          </c:marker>
          <c:dLbls>
            <c:dLbl>
              <c:idx val="0"/>
              <c:dLblPos val="b"/>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70F9-4587-AC57-5185B3AFFDCD}"/>
                </c:ext>
              </c:extLst>
            </c:dLbl>
            <c:dLbl>
              <c:idx val="1"/>
              <c:dLblPos val="b"/>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70F9-4587-AC57-5185B3AFFDCD}"/>
                </c:ext>
              </c:extLst>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Sheet1!$B$1:$I$1</c:f>
              <c:strCache>
                <c:ptCount val="8"/>
                <c:pt idx="0">
                  <c:v>Mar-20</c:v>
                </c:pt>
                <c:pt idx="1">
                  <c:v>Dec-20</c:v>
                </c:pt>
                <c:pt idx="2">
                  <c:v>Jun-21</c:v>
                </c:pt>
                <c:pt idx="3">
                  <c:v>March-April 2022</c:v>
                </c:pt>
                <c:pt idx="4">
                  <c:v>Mar-23</c:v>
                </c:pt>
                <c:pt idx="5">
                  <c:v>Oct-Nov 2023</c:v>
                </c:pt>
                <c:pt idx="6">
                  <c:v>Jun-24</c:v>
                </c:pt>
                <c:pt idx="7">
                  <c:v>March-April 2025</c:v>
                </c:pt>
              </c:strCache>
            </c:strRef>
          </c:cat>
          <c:val>
            <c:numRef>
              <c:f>Sheet1!$B$3:$I$3</c:f>
              <c:numCache>
                <c:formatCode>General</c:formatCode>
                <c:ptCount val="8"/>
                <c:pt idx="0">
                  <c:v>42</c:v>
                </c:pt>
                <c:pt idx="1">
                  <c:v>60</c:v>
                </c:pt>
                <c:pt idx="2">
                  <c:v>46</c:v>
                </c:pt>
                <c:pt idx="3">
                  <c:v>34</c:v>
                </c:pt>
                <c:pt idx="4">
                  <c:v>40</c:v>
                </c:pt>
                <c:pt idx="5">
                  <c:v>41</c:v>
                </c:pt>
                <c:pt idx="6">
                  <c:v>54</c:v>
                </c:pt>
                <c:pt idx="7">
                  <c:v>55</c:v>
                </c:pt>
              </c:numCache>
            </c:numRef>
          </c:val>
          <c:smooth val="0"/>
          <c:extLst>
            <c:ext xmlns:c16="http://schemas.microsoft.com/office/drawing/2014/chart" uri="{C3380CC4-5D6E-409C-BE32-E72D297353CC}">
              <c16:uniqueId val="{00000001-70F9-4587-AC57-5185B3AFFDCD}"/>
            </c:ext>
          </c:extLst>
        </c:ser>
        <c:dLbls>
          <c:showLegendKey val="0"/>
          <c:showVal val="0"/>
          <c:showCatName val="0"/>
          <c:showSerName val="0"/>
          <c:showPercent val="0"/>
          <c:showBubbleSize val="0"/>
        </c:dLbls>
        <c:marker val="1"/>
        <c:smooth val="0"/>
        <c:axId val="28391023"/>
        <c:axId val="28392463"/>
      </c:lineChart>
      <c:catAx>
        <c:axId val="2839102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28392463"/>
        <c:crosses val="autoZero"/>
        <c:auto val="1"/>
        <c:lblAlgn val="ctr"/>
        <c:lblOffset val="100"/>
        <c:noMultiLvlLbl val="0"/>
      </c:catAx>
      <c:valAx>
        <c:axId val="28392463"/>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28391023"/>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600"/>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hart>
    <c:title>
      <c:tx>
        <c:rich>
          <a:bodyPr rot="0" spcFirstLastPara="1" vertOverflow="ellipsis" vert="horz" wrap="square" anchor="ctr" anchorCtr="1"/>
          <a:lstStyle/>
          <a:p>
            <a:pPr>
              <a:defRPr sz="1920" b="0" i="0" u="none" strike="noStrike" kern="1200" spc="0" baseline="0">
                <a:solidFill>
                  <a:schemeClr val="tx1">
                    <a:lumMod val="65000"/>
                    <a:lumOff val="35000"/>
                  </a:schemeClr>
                </a:solidFill>
                <a:latin typeface="+mn-lt"/>
                <a:ea typeface="+mn-ea"/>
                <a:cs typeface="+mn-cs"/>
              </a:defRPr>
            </a:pPr>
            <a:r>
              <a:rPr lang="en-US" sz="1600" b="0" i="1" u="none" strike="noStrike" kern="0" spc="0" baseline="0" dirty="0">
                <a:solidFill>
                  <a:prstClr val="black">
                    <a:lumMod val="65000"/>
                    <a:lumOff val="35000"/>
                  </a:prstClr>
                </a:solidFill>
                <a:effectLst/>
                <a:ea typeface="SimSun" panose="02010600030101010101" pitchFamily="2" charset="-122"/>
              </a:rPr>
              <a:t>To what extent do you think that one should support the political system of Canada?</a:t>
            </a:r>
            <a:endParaRPr lang="en-CA" sz="1600" i="1" dirty="0">
              <a:latin typeface="+mn-lt"/>
            </a:endParaRPr>
          </a:p>
        </c:rich>
      </c:tx>
      <c:overlay val="0"/>
      <c:spPr>
        <a:noFill/>
        <a:ln>
          <a:noFill/>
        </a:ln>
        <a:effectLst/>
      </c:spPr>
      <c:txPr>
        <a:bodyPr rot="0" spcFirstLastPara="1" vertOverflow="ellipsis" vert="horz" wrap="square" anchor="ctr" anchorCtr="1"/>
        <a:lstStyle/>
        <a:p>
          <a:pPr>
            <a:defRPr sz="1920" b="0" i="0" u="none" strike="noStrike" kern="1200" spc="0" baseline="0">
              <a:solidFill>
                <a:schemeClr val="tx1">
                  <a:lumMod val="65000"/>
                  <a:lumOff val="35000"/>
                </a:schemeClr>
              </a:solidFill>
              <a:latin typeface="+mn-lt"/>
              <a:ea typeface="+mn-ea"/>
              <a:cs typeface="+mn-cs"/>
            </a:defRPr>
          </a:pPr>
          <a:endParaRPr lang="en-CA"/>
        </a:p>
      </c:txPr>
    </c:title>
    <c:autoTitleDeleted val="0"/>
    <c:plotArea>
      <c:layout>
        <c:manualLayout>
          <c:layoutTarget val="inner"/>
          <c:xMode val="edge"/>
          <c:yMode val="edge"/>
          <c:x val="0.13344983461200666"/>
          <c:y val="0.24218827759587327"/>
          <c:w val="0.86655016538799334"/>
          <c:h val="0.72183080615630979"/>
        </c:manualLayout>
      </c:layout>
      <c:barChart>
        <c:barDir val="bar"/>
        <c:grouping val="stacked"/>
        <c:varyColors val="0"/>
        <c:ser>
          <c:idx val="0"/>
          <c:order val="0"/>
          <c:tx>
            <c:strRef>
              <c:f>Sheet1!$B$1</c:f>
              <c:strCache>
                <c:ptCount val="1"/>
                <c:pt idx="0">
                  <c:v>A lot (6 or 7)</c:v>
                </c:pt>
              </c:strCache>
            </c:strRef>
          </c:tx>
          <c:spPr>
            <a:solidFill>
              <a:srgbClr val="00B05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8"/>
                <c:pt idx="0">
                  <c:v>2010</c:v>
                </c:pt>
                <c:pt idx="1">
                  <c:v>2012</c:v>
                </c:pt>
                <c:pt idx="2">
                  <c:v>2014</c:v>
                </c:pt>
                <c:pt idx="3">
                  <c:v>2017</c:v>
                </c:pt>
                <c:pt idx="4">
                  <c:v>2019</c:v>
                </c:pt>
                <c:pt idx="5">
                  <c:v>2021</c:v>
                </c:pt>
                <c:pt idx="6">
                  <c:v>2023</c:v>
                </c:pt>
                <c:pt idx="7">
                  <c:v>2025</c:v>
                </c:pt>
              </c:numCache>
            </c:numRef>
          </c:cat>
          <c:val>
            <c:numRef>
              <c:f>Sheet1!$B$2:$B$9</c:f>
              <c:numCache>
                <c:formatCode>0</c:formatCode>
                <c:ptCount val="8"/>
                <c:pt idx="0">
                  <c:v>40</c:v>
                </c:pt>
                <c:pt idx="1">
                  <c:v>41</c:v>
                </c:pt>
                <c:pt idx="2">
                  <c:v>37</c:v>
                </c:pt>
                <c:pt idx="3">
                  <c:v>41</c:v>
                </c:pt>
                <c:pt idx="4">
                  <c:v>41</c:v>
                </c:pt>
                <c:pt idx="5">
                  <c:v>43</c:v>
                </c:pt>
                <c:pt idx="6" formatCode="General">
                  <c:v>40</c:v>
                </c:pt>
                <c:pt idx="7" formatCode="General">
                  <c:v>41</c:v>
                </c:pt>
              </c:numCache>
            </c:numRef>
          </c:val>
          <c:extLst>
            <c:ext xmlns:c16="http://schemas.microsoft.com/office/drawing/2014/chart" uri="{C3380CC4-5D6E-409C-BE32-E72D297353CC}">
              <c16:uniqueId val="{00000000-5C98-4599-9EC0-5104ADEA7C94}"/>
            </c:ext>
          </c:extLst>
        </c:ser>
        <c:ser>
          <c:idx val="1"/>
          <c:order val="1"/>
          <c:tx>
            <c:strRef>
              <c:f>Sheet1!$C$1</c:f>
              <c:strCache>
                <c:ptCount val="1"/>
                <c:pt idx="0">
                  <c:v>Some (3 to 5)</c:v>
                </c:pt>
              </c:strCache>
            </c:strRef>
          </c:tx>
          <c:spPr>
            <a:solidFill>
              <a:schemeClr val="accent1">
                <a:lumMod val="40000"/>
                <a:lumOff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8"/>
                <c:pt idx="0">
                  <c:v>2010</c:v>
                </c:pt>
                <c:pt idx="1">
                  <c:v>2012</c:v>
                </c:pt>
                <c:pt idx="2">
                  <c:v>2014</c:v>
                </c:pt>
                <c:pt idx="3">
                  <c:v>2017</c:v>
                </c:pt>
                <c:pt idx="4">
                  <c:v>2019</c:v>
                </c:pt>
                <c:pt idx="5">
                  <c:v>2021</c:v>
                </c:pt>
                <c:pt idx="6">
                  <c:v>2023</c:v>
                </c:pt>
                <c:pt idx="7">
                  <c:v>2025</c:v>
                </c:pt>
              </c:numCache>
            </c:numRef>
          </c:cat>
          <c:val>
            <c:numRef>
              <c:f>Sheet1!$C$2:$C$9</c:f>
              <c:numCache>
                <c:formatCode>0</c:formatCode>
                <c:ptCount val="8"/>
                <c:pt idx="0">
                  <c:v>51</c:v>
                </c:pt>
                <c:pt idx="1">
                  <c:v>50</c:v>
                </c:pt>
                <c:pt idx="2">
                  <c:v>55</c:v>
                </c:pt>
                <c:pt idx="3">
                  <c:v>51</c:v>
                </c:pt>
                <c:pt idx="4">
                  <c:v>51</c:v>
                </c:pt>
                <c:pt idx="5">
                  <c:v>51</c:v>
                </c:pt>
                <c:pt idx="6" formatCode="General">
                  <c:v>51</c:v>
                </c:pt>
                <c:pt idx="7" formatCode="General">
                  <c:v>51</c:v>
                </c:pt>
              </c:numCache>
            </c:numRef>
          </c:val>
          <c:extLst>
            <c:ext xmlns:c16="http://schemas.microsoft.com/office/drawing/2014/chart" uri="{C3380CC4-5D6E-409C-BE32-E72D297353CC}">
              <c16:uniqueId val="{00000001-5C98-4599-9EC0-5104ADEA7C94}"/>
            </c:ext>
          </c:extLst>
        </c:ser>
        <c:ser>
          <c:idx val="2"/>
          <c:order val="2"/>
          <c:tx>
            <c:strRef>
              <c:f>Sheet1!$D$1</c:f>
              <c:strCache>
                <c:ptCount val="1"/>
                <c:pt idx="0">
                  <c:v>Not at all (1 or 2)</c:v>
                </c:pt>
              </c:strCache>
            </c:strRef>
          </c:tx>
          <c:spPr>
            <a:solidFill>
              <a:srgbClr val="FFCCCC"/>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8"/>
                <c:pt idx="0">
                  <c:v>2010</c:v>
                </c:pt>
                <c:pt idx="1">
                  <c:v>2012</c:v>
                </c:pt>
                <c:pt idx="2">
                  <c:v>2014</c:v>
                </c:pt>
                <c:pt idx="3">
                  <c:v>2017</c:v>
                </c:pt>
                <c:pt idx="4">
                  <c:v>2019</c:v>
                </c:pt>
                <c:pt idx="5">
                  <c:v>2021</c:v>
                </c:pt>
                <c:pt idx="6">
                  <c:v>2023</c:v>
                </c:pt>
                <c:pt idx="7">
                  <c:v>2025</c:v>
                </c:pt>
              </c:numCache>
            </c:numRef>
          </c:cat>
          <c:val>
            <c:numRef>
              <c:f>Sheet1!$D$2:$D$9</c:f>
              <c:numCache>
                <c:formatCode>0</c:formatCode>
                <c:ptCount val="8"/>
                <c:pt idx="0">
                  <c:v>9</c:v>
                </c:pt>
                <c:pt idx="1">
                  <c:v>8</c:v>
                </c:pt>
                <c:pt idx="2">
                  <c:v>8</c:v>
                </c:pt>
                <c:pt idx="3">
                  <c:v>7</c:v>
                </c:pt>
                <c:pt idx="4">
                  <c:v>8</c:v>
                </c:pt>
                <c:pt idx="5">
                  <c:v>6</c:v>
                </c:pt>
                <c:pt idx="6" formatCode="General">
                  <c:v>9</c:v>
                </c:pt>
                <c:pt idx="7" formatCode="General">
                  <c:v>8</c:v>
                </c:pt>
              </c:numCache>
            </c:numRef>
          </c:val>
          <c:extLst>
            <c:ext xmlns:c16="http://schemas.microsoft.com/office/drawing/2014/chart" uri="{C3380CC4-5D6E-409C-BE32-E72D297353CC}">
              <c16:uniqueId val="{00000002-5C98-4599-9EC0-5104ADEA7C94}"/>
            </c:ext>
          </c:extLst>
        </c:ser>
        <c:dLbls>
          <c:showLegendKey val="0"/>
          <c:showVal val="0"/>
          <c:showCatName val="0"/>
          <c:showSerName val="0"/>
          <c:showPercent val="0"/>
          <c:showBubbleSize val="0"/>
        </c:dLbls>
        <c:gapWidth val="219"/>
        <c:overlap val="100"/>
        <c:axId val="1346851920"/>
        <c:axId val="1346853360"/>
      </c:barChart>
      <c:catAx>
        <c:axId val="1346851920"/>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346853360"/>
        <c:crosses val="autoZero"/>
        <c:auto val="1"/>
        <c:lblAlgn val="ctr"/>
        <c:lblOffset val="100"/>
        <c:noMultiLvlLbl val="0"/>
      </c:catAx>
      <c:valAx>
        <c:axId val="1346853360"/>
        <c:scaling>
          <c:orientation val="minMax"/>
          <c:max val="100"/>
        </c:scaling>
        <c:delete val="1"/>
        <c:axPos val="t"/>
        <c:numFmt formatCode="0" sourceLinked="1"/>
        <c:majorTickMark val="none"/>
        <c:minorTickMark val="none"/>
        <c:tickLblPos val="nextTo"/>
        <c:crossAx val="1346851920"/>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600"/>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Sheet1!$B$1</c:f>
              <c:strCache>
                <c:ptCount val="1"/>
                <c:pt idx="0">
                  <c:v>Liberal</c:v>
                </c:pt>
              </c:strCache>
            </c:strRef>
          </c:tx>
          <c:spPr>
            <a:ln w="50800" cap="rnd">
              <a:solidFill>
                <a:srgbClr val="FF0000"/>
              </a:solidFill>
              <a:round/>
            </a:ln>
            <a:effectLst/>
          </c:spPr>
          <c:marker>
            <c:symbol val="circle"/>
            <c:size val="9"/>
            <c:spPr>
              <a:solidFill>
                <a:srgbClr val="FF0000"/>
              </a:solidFill>
              <a:ln w="9525">
                <a:solidFill>
                  <a:schemeClr val="bg1">
                    <a:alpha val="99000"/>
                  </a:schemeClr>
                </a:solidFill>
              </a:ln>
              <a:effectLst/>
            </c:spPr>
          </c:marker>
          <c:dLbls>
            <c:dLbl>
              <c:idx val="0"/>
              <c:dLblPos val="l"/>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36FF-4901-9A24-27717DB55F78}"/>
                </c:ext>
              </c:extLst>
            </c:dLbl>
            <c:dLbl>
              <c:idx val="1"/>
              <c:dLblPos val="b"/>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36FF-4901-9A24-27717DB55F78}"/>
                </c:ext>
              </c:extLst>
            </c:dLbl>
            <c:dLbl>
              <c:idx val="2"/>
              <c:dLblPos val="b"/>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36FF-4901-9A24-27717DB55F78}"/>
                </c:ext>
              </c:extLst>
            </c:dLbl>
            <c:spPr>
              <a:solidFill>
                <a:schemeClr val="accent5">
                  <a:lumMod val="20000"/>
                  <a:lumOff val="80000"/>
                </a:schemeClr>
              </a:solid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7"/>
                <c:pt idx="0">
                  <c:v>2010*</c:v>
                </c:pt>
                <c:pt idx="1">
                  <c:v>2012*</c:v>
                </c:pt>
                <c:pt idx="2">
                  <c:v>2014</c:v>
                </c:pt>
                <c:pt idx="3">
                  <c:v>2019</c:v>
                </c:pt>
                <c:pt idx="4">
                  <c:v>2021</c:v>
                </c:pt>
                <c:pt idx="5">
                  <c:v>2023</c:v>
                </c:pt>
                <c:pt idx="6">
                  <c:v>2025</c:v>
                </c:pt>
              </c:strCache>
            </c:strRef>
          </c:cat>
          <c:val>
            <c:numRef>
              <c:f>Sheet1!$B$2:$B$9</c:f>
              <c:numCache>
                <c:formatCode>General</c:formatCode>
                <c:ptCount val="7"/>
                <c:pt idx="0">
                  <c:v>78</c:v>
                </c:pt>
                <c:pt idx="1">
                  <c:v>75</c:v>
                </c:pt>
                <c:pt idx="2">
                  <c:v>82</c:v>
                </c:pt>
                <c:pt idx="3">
                  <c:v>89</c:v>
                </c:pt>
                <c:pt idx="4">
                  <c:v>93</c:v>
                </c:pt>
                <c:pt idx="5">
                  <c:v>88</c:v>
                </c:pt>
                <c:pt idx="6">
                  <c:v>89</c:v>
                </c:pt>
              </c:numCache>
            </c:numRef>
          </c:val>
          <c:smooth val="0"/>
          <c:extLst>
            <c:ext xmlns:c16="http://schemas.microsoft.com/office/drawing/2014/chart" uri="{C3380CC4-5D6E-409C-BE32-E72D297353CC}">
              <c16:uniqueId val="{00000000-6CF8-4F5E-A779-5E09B6814D3C}"/>
            </c:ext>
          </c:extLst>
        </c:ser>
        <c:ser>
          <c:idx val="1"/>
          <c:order val="1"/>
          <c:tx>
            <c:strRef>
              <c:f>Sheet1!$C$1</c:f>
              <c:strCache>
                <c:ptCount val="1"/>
                <c:pt idx="0">
                  <c:v>Conservative</c:v>
                </c:pt>
              </c:strCache>
            </c:strRef>
          </c:tx>
          <c:spPr>
            <a:ln w="50800" cap="rnd">
              <a:solidFill>
                <a:schemeClr val="tx2"/>
              </a:solidFill>
              <a:round/>
            </a:ln>
            <a:effectLst/>
          </c:spPr>
          <c:marker>
            <c:symbol val="diamond"/>
            <c:size val="9"/>
            <c:spPr>
              <a:solidFill>
                <a:schemeClr val="tx2">
                  <a:lumMod val="10000"/>
                  <a:lumOff val="90000"/>
                </a:schemeClr>
              </a:solidFill>
              <a:ln w="9525">
                <a:solidFill>
                  <a:schemeClr val="tx2">
                    <a:lumMod val="90000"/>
                    <a:lumOff val="10000"/>
                  </a:schemeClr>
                </a:solidFill>
              </a:ln>
              <a:effectLst/>
            </c:spPr>
          </c:marker>
          <c:dLbls>
            <c:dLbl>
              <c:idx val="0"/>
              <c:dLblPos val="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36FF-4901-9A24-27717DB55F78}"/>
                </c:ext>
              </c:extLst>
            </c:dLbl>
            <c:dLbl>
              <c:idx val="1"/>
              <c:dLblPos val="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36FF-4901-9A24-27717DB55F78}"/>
                </c:ext>
              </c:extLst>
            </c:dLbl>
            <c:dLbl>
              <c:idx val="2"/>
              <c:dLblPos val="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36FF-4901-9A24-27717DB55F78}"/>
                </c:ext>
              </c:extLst>
            </c:dLbl>
            <c:spPr>
              <a:solidFill>
                <a:schemeClr val="tx2">
                  <a:lumMod val="10000"/>
                  <a:lumOff val="90000"/>
                </a:schemeClr>
              </a:solid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7"/>
                <c:pt idx="0">
                  <c:v>2010*</c:v>
                </c:pt>
                <c:pt idx="1">
                  <c:v>2012*</c:v>
                </c:pt>
                <c:pt idx="2">
                  <c:v>2014</c:v>
                </c:pt>
                <c:pt idx="3">
                  <c:v>2019</c:v>
                </c:pt>
                <c:pt idx="4">
                  <c:v>2021</c:v>
                </c:pt>
                <c:pt idx="5">
                  <c:v>2023</c:v>
                </c:pt>
                <c:pt idx="6">
                  <c:v>2025</c:v>
                </c:pt>
              </c:strCache>
            </c:strRef>
          </c:cat>
          <c:val>
            <c:numRef>
              <c:f>Sheet1!$C$2:$C$9</c:f>
              <c:numCache>
                <c:formatCode>General</c:formatCode>
                <c:ptCount val="7"/>
                <c:pt idx="0">
                  <c:v>87</c:v>
                </c:pt>
                <c:pt idx="1">
                  <c:v>85</c:v>
                </c:pt>
                <c:pt idx="2">
                  <c:v>89</c:v>
                </c:pt>
                <c:pt idx="3">
                  <c:v>72</c:v>
                </c:pt>
                <c:pt idx="4">
                  <c:v>64</c:v>
                </c:pt>
                <c:pt idx="5">
                  <c:v>54</c:v>
                </c:pt>
                <c:pt idx="6">
                  <c:v>52</c:v>
                </c:pt>
              </c:numCache>
            </c:numRef>
          </c:val>
          <c:smooth val="0"/>
          <c:extLst>
            <c:ext xmlns:c16="http://schemas.microsoft.com/office/drawing/2014/chart" uri="{C3380CC4-5D6E-409C-BE32-E72D297353CC}">
              <c16:uniqueId val="{00000000-821D-4094-B652-F735F75EC3D9}"/>
            </c:ext>
          </c:extLst>
        </c:ser>
        <c:ser>
          <c:idx val="2"/>
          <c:order val="2"/>
          <c:tx>
            <c:strRef>
              <c:f>Sheet1!$D$1</c:f>
              <c:strCache>
                <c:ptCount val="1"/>
                <c:pt idx="0">
                  <c:v>NDP</c:v>
                </c:pt>
              </c:strCache>
            </c:strRef>
          </c:tx>
          <c:spPr>
            <a:ln w="50800" cap="rnd">
              <a:solidFill>
                <a:schemeClr val="accent2"/>
              </a:solidFill>
              <a:prstDash val="sysDot"/>
              <a:round/>
            </a:ln>
            <a:effectLst/>
          </c:spPr>
          <c:marker>
            <c:symbol val="triangle"/>
            <c:size val="9"/>
            <c:spPr>
              <a:solidFill>
                <a:schemeClr val="accent2">
                  <a:lumMod val="50000"/>
                </a:schemeClr>
              </a:solidFill>
              <a:ln w="9525">
                <a:solidFill>
                  <a:schemeClr val="accent2">
                    <a:lumMod val="20000"/>
                    <a:lumOff val="80000"/>
                  </a:schemeClr>
                </a:solidFill>
              </a:ln>
              <a:effectLst/>
            </c:spPr>
          </c:marker>
          <c:dLbls>
            <c:dLbl>
              <c:idx val="0"/>
              <c:dLblPos val="b"/>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36FF-4901-9A24-27717DB55F78}"/>
                </c:ext>
              </c:extLst>
            </c:dLbl>
            <c:dLbl>
              <c:idx val="1"/>
              <c:dLblPos val="b"/>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36FF-4901-9A24-27717DB55F78}"/>
                </c:ext>
              </c:extLst>
            </c:dLbl>
            <c:dLbl>
              <c:idx val="2"/>
              <c:dLblPos val="b"/>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36FF-4901-9A24-27717DB55F78}"/>
                </c:ext>
              </c:extLst>
            </c:dLbl>
            <c:spPr>
              <a:solidFill>
                <a:schemeClr val="accent2">
                  <a:lumMod val="20000"/>
                  <a:lumOff val="80000"/>
                </a:schemeClr>
              </a:solid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7"/>
                <c:pt idx="0">
                  <c:v>2010*</c:v>
                </c:pt>
                <c:pt idx="1">
                  <c:v>2012*</c:v>
                </c:pt>
                <c:pt idx="2">
                  <c:v>2014</c:v>
                </c:pt>
                <c:pt idx="3">
                  <c:v>2019</c:v>
                </c:pt>
                <c:pt idx="4">
                  <c:v>2021</c:v>
                </c:pt>
                <c:pt idx="5">
                  <c:v>2023</c:v>
                </c:pt>
                <c:pt idx="6">
                  <c:v>2025</c:v>
                </c:pt>
              </c:strCache>
            </c:strRef>
          </c:cat>
          <c:val>
            <c:numRef>
              <c:f>Sheet1!$D$2:$D$9</c:f>
              <c:numCache>
                <c:formatCode>General</c:formatCode>
                <c:ptCount val="7"/>
                <c:pt idx="0">
                  <c:v>75</c:v>
                </c:pt>
                <c:pt idx="1">
                  <c:v>60</c:v>
                </c:pt>
                <c:pt idx="2">
                  <c:v>72</c:v>
                </c:pt>
                <c:pt idx="3">
                  <c:v>77</c:v>
                </c:pt>
                <c:pt idx="4">
                  <c:v>70</c:v>
                </c:pt>
                <c:pt idx="5">
                  <c:v>66</c:v>
                </c:pt>
                <c:pt idx="6">
                  <c:v>71</c:v>
                </c:pt>
              </c:numCache>
            </c:numRef>
          </c:val>
          <c:smooth val="0"/>
          <c:extLst>
            <c:ext xmlns:c16="http://schemas.microsoft.com/office/drawing/2014/chart" uri="{C3380CC4-5D6E-409C-BE32-E72D297353CC}">
              <c16:uniqueId val="{00000000-36FF-4901-9A24-27717DB55F78}"/>
            </c:ext>
          </c:extLst>
        </c:ser>
        <c:dLbls>
          <c:showLegendKey val="0"/>
          <c:showVal val="0"/>
          <c:showCatName val="0"/>
          <c:showSerName val="0"/>
          <c:showPercent val="0"/>
          <c:showBubbleSize val="0"/>
        </c:dLbls>
        <c:marker val="1"/>
        <c:smooth val="0"/>
        <c:axId val="787991839"/>
        <c:axId val="787985599"/>
      </c:lineChart>
      <c:catAx>
        <c:axId val="78799183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787985599"/>
        <c:crosses val="autoZero"/>
        <c:auto val="1"/>
        <c:lblAlgn val="ctr"/>
        <c:lblOffset val="100"/>
        <c:noMultiLvlLbl val="0"/>
      </c:catAx>
      <c:valAx>
        <c:axId val="787985599"/>
        <c:scaling>
          <c:orientation val="minMax"/>
          <c:max val="100"/>
          <c:min val="0"/>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787991839"/>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400"/>
      </a:pPr>
      <a:endParaRPr lang="en-US"/>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6"/>
    </mc:Choice>
    <mc:Fallback>
      <c:style val="6"/>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sz="1600" b="1" dirty="0"/>
          </a:p>
          <a:p>
            <a:pPr>
              <a:defRPr/>
            </a:pPr>
            <a:r>
              <a:rPr lang="en-US" sz="1600" b="1" dirty="0"/>
              <a:t>Democracy is preferable to any other form of government</a:t>
            </a:r>
          </a:p>
          <a:p>
            <a:pPr>
              <a:defRPr/>
            </a:pPr>
            <a:endParaRPr lang="en-US" sz="1600" b="1"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2019</c:v>
                </c:pt>
              </c:strCache>
            </c:strRef>
          </c:tx>
          <c:spPr>
            <a:solidFill>
              <a:schemeClr val="accent4">
                <a:tint val="58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Liberal Party</c:v>
                </c:pt>
                <c:pt idx="1">
                  <c:v>Conservative Party</c:v>
                </c:pt>
                <c:pt idx="2">
                  <c:v>NDP</c:v>
                </c:pt>
              </c:strCache>
            </c:strRef>
          </c:cat>
          <c:val>
            <c:numRef>
              <c:f>Sheet1!$B$2:$B$4</c:f>
              <c:numCache>
                <c:formatCode>General</c:formatCode>
                <c:ptCount val="3"/>
                <c:pt idx="0">
                  <c:v>79</c:v>
                </c:pt>
                <c:pt idx="1">
                  <c:v>78</c:v>
                </c:pt>
                <c:pt idx="2">
                  <c:v>82</c:v>
                </c:pt>
              </c:numCache>
            </c:numRef>
          </c:val>
          <c:extLst>
            <c:ext xmlns:c16="http://schemas.microsoft.com/office/drawing/2014/chart" uri="{C3380CC4-5D6E-409C-BE32-E72D297353CC}">
              <c16:uniqueId val="{00000000-F05C-4F4B-BFAA-2CCDD3EFB684}"/>
            </c:ext>
          </c:extLst>
        </c:ser>
        <c:ser>
          <c:idx val="1"/>
          <c:order val="1"/>
          <c:tx>
            <c:strRef>
              <c:f>Sheet1!$C$1</c:f>
              <c:strCache>
                <c:ptCount val="1"/>
                <c:pt idx="0">
                  <c:v>2021</c:v>
                </c:pt>
              </c:strCache>
            </c:strRef>
          </c:tx>
          <c:spPr>
            <a:solidFill>
              <a:schemeClr val="accent4">
                <a:tint val="86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Liberal Party</c:v>
                </c:pt>
                <c:pt idx="1">
                  <c:v>Conservative Party</c:v>
                </c:pt>
                <c:pt idx="2">
                  <c:v>NDP</c:v>
                </c:pt>
              </c:strCache>
            </c:strRef>
          </c:cat>
          <c:val>
            <c:numRef>
              <c:f>Sheet1!$C$2:$C$4</c:f>
              <c:numCache>
                <c:formatCode>General</c:formatCode>
                <c:ptCount val="3"/>
                <c:pt idx="0">
                  <c:v>79</c:v>
                </c:pt>
                <c:pt idx="1">
                  <c:v>75</c:v>
                </c:pt>
                <c:pt idx="2">
                  <c:v>74</c:v>
                </c:pt>
              </c:numCache>
            </c:numRef>
          </c:val>
          <c:extLst>
            <c:ext xmlns:c16="http://schemas.microsoft.com/office/drawing/2014/chart" uri="{C3380CC4-5D6E-409C-BE32-E72D297353CC}">
              <c16:uniqueId val="{00000001-F05C-4F4B-BFAA-2CCDD3EFB684}"/>
            </c:ext>
          </c:extLst>
        </c:ser>
        <c:ser>
          <c:idx val="2"/>
          <c:order val="2"/>
          <c:tx>
            <c:strRef>
              <c:f>Sheet1!$D$1</c:f>
              <c:strCache>
                <c:ptCount val="1"/>
                <c:pt idx="0">
                  <c:v>2023</c:v>
                </c:pt>
              </c:strCache>
            </c:strRef>
          </c:tx>
          <c:spPr>
            <a:solidFill>
              <a:schemeClr val="accent4">
                <a:shade val="86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Liberal Party</c:v>
                </c:pt>
                <c:pt idx="1">
                  <c:v>Conservative Party</c:v>
                </c:pt>
                <c:pt idx="2">
                  <c:v>NDP</c:v>
                </c:pt>
              </c:strCache>
            </c:strRef>
          </c:cat>
          <c:val>
            <c:numRef>
              <c:f>Sheet1!$D$2:$D$4</c:f>
              <c:numCache>
                <c:formatCode>General</c:formatCode>
                <c:ptCount val="3"/>
                <c:pt idx="0">
                  <c:v>79</c:v>
                </c:pt>
                <c:pt idx="1">
                  <c:v>76</c:v>
                </c:pt>
                <c:pt idx="2">
                  <c:v>73</c:v>
                </c:pt>
              </c:numCache>
            </c:numRef>
          </c:val>
          <c:extLst>
            <c:ext xmlns:c16="http://schemas.microsoft.com/office/drawing/2014/chart" uri="{C3380CC4-5D6E-409C-BE32-E72D297353CC}">
              <c16:uniqueId val="{00000002-F05C-4F4B-BFAA-2CCDD3EFB684}"/>
            </c:ext>
          </c:extLst>
        </c:ser>
        <c:ser>
          <c:idx val="3"/>
          <c:order val="3"/>
          <c:tx>
            <c:strRef>
              <c:f>Sheet1!$E$1</c:f>
              <c:strCache>
                <c:ptCount val="1"/>
                <c:pt idx="0">
                  <c:v>2025</c:v>
                </c:pt>
              </c:strCache>
            </c:strRef>
          </c:tx>
          <c:spPr>
            <a:solidFill>
              <a:schemeClr val="accent4">
                <a:shade val="58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Liberal Party</c:v>
                </c:pt>
                <c:pt idx="1">
                  <c:v>Conservative Party</c:v>
                </c:pt>
                <c:pt idx="2">
                  <c:v>NDP</c:v>
                </c:pt>
              </c:strCache>
            </c:strRef>
          </c:cat>
          <c:val>
            <c:numRef>
              <c:f>Sheet1!$E$2:$E$4</c:f>
              <c:numCache>
                <c:formatCode>General</c:formatCode>
                <c:ptCount val="3"/>
                <c:pt idx="0">
                  <c:v>83</c:v>
                </c:pt>
                <c:pt idx="1">
                  <c:v>71</c:v>
                </c:pt>
                <c:pt idx="2">
                  <c:v>76</c:v>
                </c:pt>
              </c:numCache>
            </c:numRef>
          </c:val>
          <c:extLst>
            <c:ext xmlns:c16="http://schemas.microsoft.com/office/drawing/2014/chart" uri="{C3380CC4-5D6E-409C-BE32-E72D297353CC}">
              <c16:uniqueId val="{00000003-F05C-4F4B-BFAA-2CCDD3EFB684}"/>
            </c:ext>
          </c:extLst>
        </c:ser>
        <c:dLbls>
          <c:showLegendKey val="0"/>
          <c:showVal val="0"/>
          <c:showCatName val="0"/>
          <c:showSerName val="0"/>
          <c:showPercent val="0"/>
          <c:showBubbleSize val="0"/>
        </c:dLbls>
        <c:gapWidth val="219"/>
        <c:overlap val="-27"/>
        <c:axId val="2002114783"/>
        <c:axId val="2002106143"/>
      </c:barChart>
      <c:catAx>
        <c:axId val="200211478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2002106143"/>
        <c:crosses val="autoZero"/>
        <c:auto val="1"/>
        <c:lblAlgn val="ctr"/>
        <c:lblOffset val="100"/>
        <c:noMultiLvlLbl val="0"/>
      </c:catAx>
      <c:valAx>
        <c:axId val="2002106143"/>
        <c:scaling>
          <c:orientation val="minMax"/>
          <c:min val="0"/>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002114783"/>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8"/>
    </mc:Choice>
    <mc:Fallback>
      <c:style val="8"/>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sz="1600" b="1" dirty="0"/>
              <a:t>For people like me it doesn’t matter whether a government is democratic or non-democratic</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2019</c:v>
                </c:pt>
              </c:strCache>
            </c:strRef>
          </c:tx>
          <c:spPr>
            <a:solidFill>
              <a:schemeClr val="accent6">
                <a:tint val="58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Liberal Party</c:v>
                </c:pt>
                <c:pt idx="1">
                  <c:v>Conservative Party</c:v>
                </c:pt>
                <c:pt idx="2">
                  <c:v>NDP</c:v>
                </c:pt>
              </c:strCache>
            </c:strRef>
          </c:cat>
          <c:val>
            <c:numRef>
              <c:f>Sheet1!$B$2:$B$4</c:f>
              <c:numCache>
                <c:formatCode>General</c:formatCode>
                <c:ptCount val="3"/>
                <c:pt idx="0">
                  <c:v>14</c:v>
                </c:pt>
                <c:pt idx="1">
                  <c:v>14</c:v>
                </c:pt>
                <c:pt idx="2">
                  <c:v>11</c:v>
                </c:pt>
              </c:numCache>
            </c:numRef>
          </c:val>
          <c:extLst>
            <c:ext xmlns:c16="http://schemas.microsoft.com/office/drawing/2014/chart" uri="{C3380CC4-5D6E-409C-BE32-E72D297353CC}">
              <c16:uniqueId val="{00000000-43B9-4990-B325-0921EF0A9400}"/>
            </c:ext>
          </c:extLst>
        </c:ser>
        <c:ser>
          <c:idx val="1"/>
          <c:order val="1"/>
          <c:tx>
            <c:strRef>
              <c:f>Sheet1!$C$1</c:f>
              <c:strCache>
                <c:ptCount val="1"/>
                <c:pt idx="0">
                  <c:v>2021</c:v>
                </c:pt>
              </c:strCache>
            </c:strRef>
          </c:tx>
          <c:spPr>
            <a:solidFill>
              <a:schemeClr val="accent6">
                <a:tint val="86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Liberal Party</c:v>
                </c:pt>
                <c:pt idx="1">
                  <c:v>Conservative Party</c:v>
                </c:pt>
                <c:pt idx="2">
                  <c:v>NDP</c:v>
                </c:pt>
              </c:strCache>
            </c:strRef>
          </c:cat>
          <c:val>
            <c:numRef>
              <c:f>Sheet1!$C$2:$C$4</c:f>
              <c:numCache>
                <c:formatCode>General</c:formatCode>
                <c:ptCount val="3"/>
                <c:pt idx="0">
                  <c:v>14</c:v>
                </c:pt>
                <c:pt idx="1">
                  <c:v>13</c:v>
                </c:pt>
                <c:pt idx="2">
                  <c:v>13</c:v>
                </c:pt>
              </c:numCache>
            </c:numRef>
          </c:val>
          <c:extLst>
            <c:ext xmlns:c16="http://schemas.microsoft.com/office/drawing/2014/chart" uri="{C3380CC4-5D6E-409C-BE32-E72D297353CC}">
              <c16:uniqueId val="{00000001-43B9-4990-B325-0921EF0A9400}"/>
            </c:ext>
          </c:extLst>
        </c:ser>
        <c:ser>
          <c:idx val="2"/>
          <c:order val="2"/>
          <c:tx>
            <c:strRef>
              <c:f>Sheet1!$D$1</c:f>
              <c:strCache>
                <c:ptCount val="1"/>
                <c:pt idx="0">
                  <c:v>2023</c:v>
                </c:pt>
              </c:strCache>
            </c:strRef>
          </c:tx>
          <c:spPr>
            <a:solidFill>
              <a:schemeClr val="accent6">
                <a:shade val="86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Liberal Party</c:v>
                </c:pt>
                <c:pt idx="1">
                  <c:v>Conservative Party</c:v>
                </c:pt>
                <c:pt idx="2">
                  <c:v>NDP</c:v>
                </c:pt>
              </c:strCache>
            </c:strRef>
          </c:cat>
          <c:val>
            <c:numRef>
              <c:f>Sheet1!$D$2:$D$4</c:f>
              <c:numCache>
                <c:formatCode>General</c:formatCode>
                <c:ptCount val="3"/>
                <c:pt idx="0">
                  <c:v>14</c:v>
                </c:pt>
                <c:pt idx="1">
                  <c:v>11</c:v>
                </c:pt>
                <c:pt idx="2">
                  <c:v>18</c:v>
                </c:pt>
              </c:numCache>
            </c:numRef>
          </c:val>
          <c:extLst>
            <c:ext xmlns:c16="http://schemas.microsoft.com/office/drawing/2014/chart" uri="{C3380CC4-5D6E-409C-BE32-E72D297353CC}">
              <c16:uniqueId val="{00000002-43B9-4990-B325-0921EF0A9400}"/>
            </c:ext>
          </c:extLst>
        </c:ser>
        <c:ser>
          <c:idx val="3"/>
          <c:order val="3"/>
          <c:tx>
            <c:strRef>
              <c:f>Sheet1!$E$1</c:f>
              <c:strCache>
                <c:ptCount val="1"/>
                <c:pt idx="0">
                  <c:v>2025</c:v>
                </c:pt>
              </c:strCache>
            </c:strRef>
          </c:tx>
          <c:spPr>
            <a:solidFill>
              <a:schemeClr val="accent6">
                <a:shade val="58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Liberal Party</c:v>
                </c:pt>
                <c:pt idx="1">
                  <c:v>Conservative Party</c:v>
                </c:pt>
                <c:pt idx="2">
                  <c:v>NDP</c:v>
                </c:pt>
              </c:strCache>
            </c:strRef>
          </c:cat>
          <c:val>
            <c:numRef>
              <c:f>Sheet1!$E$2:$E$4</c:f>
              <c:numCache>
                <c:formatCode>General</c:formatCode>
                <c:ptCount val="3"/>
                <c:pt idx="0">
                  <c:v>10</c:v>
                </c:pt>
                <c:pt idx="1">
                  <c:v>15</c:v>
                </c:pt>
                <c:pt idx="2">
                  <c:v>14</c:v>
                </c:pt>
              </c:numCache>
            </c:numRef>
          </c:val>
          <c:extLst>
            <c:ext xmlns:c16="http://schemas.microsoft.com/office/drawing/2014/chart" uri="{C3380CC4-5D6E-409C-BE32-E72D297353CC}">
              <c16:uniqueId val="{00000003-43B9-4990-B325-0921EF0A9400}"/>
            </c:ext>
          </c:extLst>
        </c:ser>
        <c:dLbls>
          <c:showLegendKey val="0"/>
          <c:showVal val="0"/>
          <c:showCatName val="0"/>
          <c:showSerName val="0"/>
          <c:showPercent val="0"/>
          <c:showBubbleSize val="0"/>
        </c:dLbls>
        <c:gapWidth val="219"/>
        <c:overlap val="-27"/>
        <c:axId val="2002114783"/>
        <c:axId val="2002106143"/>
      </c:barChart>
      <c:catAx>
        <c:axId val="200211478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2002106143"/>
        <c:crosses val="autoZero"/>
        <c:auto val="1"/>
        <c:lblAlgn val="ctr"/>
        <c:lblOffset val="100"/>
        <c:noMultiLvlLbl val="0"/>
      </c:catAx>
      <c:valAx>
        <c:axId val="2002106143"/>
        <c:scaling>
          <c:orientation val="minMax"/>
          <c:max val="90"/>
          <c:min val="0"/>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002114783"/>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sz="1600" b="1" dirty="0"/>
              <a:t>Under some circumstances an authoritarian government may be preferable to a democratic one</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2019</c:v>
                </c:pt>
              </c:strCache>
            </c:strRef>
          </c:tx>
          <c:spPr>
            <a:solidFill>
              <a:schemeClr val="accent5">
                <a:tint val="58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Liberal Party</c:v>
                </c:pt>
                <c:pt idx="1">
                  <c:v>Conservative Party</c:v>
                </c:pt>
                <c:pt idx="2">
                  <c:v>NDP</c:v>
                </c:pt>
              </c:strCache>
            </c:strRef>
          </c:cat>
          <c:val>
            <c:numRef>
              <c:f>Sheet1!$B$2:$B$4</c:f>
              <c:numCache>
                <c:formatCode>General</c:formatCode>
                <c:ptCount val="3"/>
                <c:pt idx="0">
                  <c:v>9</c:v>
                </c:pt>
                <c:pt idx="1">
                  <c:v>8</c:v>
                </c:pt>
                <c:pt idx="2">
                  <c:v>7</c:v>
                </c:pt>
              </c:numCache>
            </c:numRef>
          </c:val>
          <c:extLst>
            <c:ext xmlns:c16="http://schemas.microsoft.com/office/drawing/2014/chart" uri="{C3380CC4-5D6E-409C-BE32-E72D297353CC}">
              <c16:uniqueId val="{00000000-3E0E-4F10-9198-77345AD5515A}"/>
            </c:ext>
          </c:extLst>
        </c:ser>
        <c:ser>
          <c:idx val="1"/>
          <c:order val="1"/>
          <c:tx>
            <c:strRef>
              <c:f>Sheet1!$C$1</c:f>
              <c:strCache>
                <c:ptCount val="1"/>
                <c:pt idx="0">
                  <c:v>2021</c:v>
                </c:pt>
              </c:strCache>
            </c:strRef>
          </c:tx>
          <c:spPr>
            <a:solidFill>
              <a:schemeClr val="accent5">
                <a:tint val="86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Liberal Party</c:v>
                </c:pt>
                <c:pt idx="1">
                  <c:v>Conservative Party</c:v>
                </c:pt>
                <c:pt idx="2">
                  <c:v>NDP</c:v>
                </c:pt>
              </c:strCache>
            </c:strRef>
          </c:cat>
          <c:val>
            <c:numRef>
              <c:f>Sheet1!$C$2:$C$4</c:f>
              <c:numCache>
                <c:formatCode>General</c:formatCode>
                <c:ptCount val="3"/>
                <c:pt idx="0">
                  <c:v>6</c:v>
                </c:pt>
                <c:pt idx="1">
                  <c:v>13</c:v>
                </c:pt>
                <c:pt idx="2">
                  <c:v>12</c:v>
                </c:pt>
              </c:numCache>
            </c:numRef>
          </c:val>
          <c:extLst>
            <c:ext xmlns:c16="http://schemas.microsoft.com/office/drawing/2014/chart" uri="{C3380CC4-5D6E-409C-BE32-E72D297353CC}">
              <c16:uniqueId val="{00000001-3E0E-4F10-9198-77345AD5515A}"/>
            </c:ext>
          </c:extLst>
        </c:ser>
        <c:ser>
          <c:idx val="2"/>
          <c:order val="2"/>
          <c:tx>
            <c:strRef>
              <c:f>Sheet1!$D$1</c:f>
              <c:strCache>
                <c:ptCount val="1"/>
                <c:pt idx="0">
                  <c:v>2023</c:v>
                </c:pt>
              </c:strCache>
            </c:strRef>
          </c:tx>
          <c:spPr>
            <a:solidFill>
              <a:schemeClr val="accent5">
                <a:shade val="86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Liberal Party</c:v>
                </c:pt>
                <c:pt idx="1">
                  <c:v>Conservative Party</c:v>
                </c:pt>
                <c:pt idx="2">
                  <c:v>NDP</c:v>
                </c:pt>
              </c:strCache>
            </c:strRef>
          </c:cat>
          <c:val>
            <c:numRef>
              <c:f>Sheet1!$D$2:$D$4</c:f>
              <c:numCache>
                <c:formatCode>General</c:formatCode>
                <c:ptCount val="3"/>
                <c:pt idx="0">
                  <c:v>7</c:v>
                </c:pt>
                <c:pt idx="1">
                  <c:v>13</c:v>
                </c:pt>
                <c:pt idx="2">
                  <c:v>10</c:v>
                </c:pt>
              </c:numCache>
            </c:numRef>
          </c:val>
          <c:extLst>
            <c:ext xmlns:c16="http://schemas.microsoft.com/office/drawing/2014/chart" uri="{C3380CC4-5D6E-409C-BE32-E72D297353CC}">
              <c16:uniqueId val="{00000002-3E0E-4F10-9198-77345AD5515A}"/>
            </c:ext>
          </c:extLst>
        </c:ser>
        <c:ser>
          <c:idx val="3"/>
          <c:order val="3"/>
          <c:tx>
            <c:strRef>
              <c:f>Sheet1!$E$1</c:f>
              <c:strCache>
                <c:ptCount val="1"/>
                <c:pt idx="0">
                  <c:v>2025</c:v>
                </c:pt>
              </c:strCache>
            </c:strRef>
          </c:tx>
          <c:spPr>
            <a:solidFill>
              <a:schemeClr val="accent5">
                <a:shade val="58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Liberal Party</c:v>
                </c:pt>
                <c:pt idx="1">
                  <c:v>Conservative Party</c:v>
                </c:pt>
                <c:pt idx="2">
                  <c:v>NDP</c:v>
                </c:pt>
              </c:strCache>
            </c:strRef>
          </c:cat>
          <c:val>
            <c:numRef>
              <c:f>Sheet1!$E$2:$E$4</c:f>
              <c:numCache>
                <c:formatCode>General</c:formatCode>
                <c:ptCount val="3"/>
                <c:pt idx="0">
                  <c:v>8</c:v>
                </c:pt>
                <c:pt idx="1">
                  <c:v>14</c:v>
                </c:pt>
                <c:pt idx="2">
                  <c:v>9</c:v>
                </c:pt>
              </c:numCache>
            </c:numRef>
          </c:val>
          <c:extLst>
            <c:ext xmlns:c16="http://schemas.microsoft.com/office/drawing/2014/chart" uri="{C3380CC4-5D6E-409C-BE32-E72D297353CC}">
              <c16:uniqueId val="{00000003-3E0E-4F10-9198-77345AD5515A}"/>
            </c:ext>
          </c:extLst>
        </c:ser>
        <c:dLbls>
          <c:showLegendKey val="0"/>
          <c:showVal val="0"/>
          <c:showCatName val="0"/>
          <c:showSerName val="0"/>
          <c:showPercent val="0"/>
          <c:showBubbleSize val="0"/>
        </c:dLbls>
        <c:gapWidth val="219"/>
        <c:overlap val="-27"/>
        <c:axId val="2002114783"/>
        <c:axId val="2002106143"/>
      </c:barChart>
      <c:catAx>
        <c:axId val="200211478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2002106143"/>
        <c:crosses val="autoZero"/>
        <c:auto val="1"/>
        <c:lblAlgn val="ctr"/>
        <c:lblOffset val="100"/>
        <c:noMultiLvlLbl val="0"/>
      </c:catAx>
      <c:valAx>
        <c:axId val="2002106143"/>
        <c:scaling>
          <c:orientation val="minMax"/>
          <c:max val="90"/>
          <c:min val="0"/>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002114783"/>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920" b="0" i="0" u="none" strike="noStrike" kern="1200" spc="0" baseline="0">
                <a:solidFill>
                  <a:schemeClr val="tx1">
                    <a:lumMod val="65000"/>
                    <a:lumOff val="35000"/>
                  </a:schemeClr>
                </a:solidFill>
                <a:latin typeface="+mn-lt"/>
                <a:ea typeface="+mn-ea"/>
                <a:cs typeface="+mn-cs"/>
              </a:defRPr>
            </a:pPr>
            <a:r>
              <a:rPr lang="en-CA" sz="2000" b="0" i="0" u="none" strike="noStrike" kern="1200" spc="0" baseline="0" dirty="0">
                <a:solidFill>
                  <a:srgbClr val="000000"/>
                </a:solidFill>
                <a:ea typeface="Times New Roman" panose="02020603050405020304" pitchFamily="18" charset="0"/>
                <a:cs typeface="Lucida Console" panose="020B0609040504020204" pitchFamily="49" charset="0"/>
              </a:rPr>
              <a:t>Agree or disagree: “Election results should be respected regardless of which candidate or party wins.”</a:t>
            </a:r>
            <a:endParaRPr lang="en-CA" sz="2000" b="0" i="0" u="none" strike="noStrike" kern="1200" spc="0" baseline="0" dirty="0">
              <a:solidFill>
                <a:prstClr val="black">
                  <a:lumMod val="65000"/>
                  <a:lumOff val="35000"/>
                </a:prstClr>
              </a:solidFill>
            </a:endParaRPr>
          </a:p>
        </c:rich>
      </c:tx>
      <c:overlay val="0"/>
      <c:spPr>
        <a:noFill/>
        <a:ln>
          <a:noFill/>
        </a:ln>
        <a:effectLst/>
      </c:spPr>
      <c:txPr>
        <a:bodyPr rot="0" spcFirstLastPara="1" vertOverflow="ellipsis" vert="horz" wrap="square" anchor="ctr" anchorCtr="1"/>
        <a:lstStyle/>
        <a:p>
          <a:pPr>
            <a:defRPr sz="1920" b="0" i="0" u="none" strike="noStrike" kern="1200" spc="0" baseline="0">
              <a:solidFill>
                <a:schemeClr val="tx1">
                  <a:lumMod val="65000"/>
                  <a:lumOff val="35000"/>
                </a:schemeClr>
              </a:solidFill>
              <a:latin typeface="+mn-lt"/>
              <a:ea typeface="+mn-ea"/>
              <a:cs typeface="+mn-cs"/>
            </a:defRPr>
          </a:pPr>
          <a:endParaRPr lang="en-CA"/>
        </a:p>
      </c:txPr>
    </c:title>
    <c:autoTitleDeleted val="0"/>
    <c:plotArea>
      <c:layout/>
      <c:barChart>
        <c:barDir val="bar"/>
        <c:grouping val="stacked"/>
        <c:varyColors val="0"/>
        <c:ser>
          <c:idx val="0"/>
          <c:order val="0"/>
          <c:tx>
            <c:strRef>
              <c:f>Sheet1!$B$1</c:f>
              <c:strCache>
                <c:ptCount val="1"/>
                <c:pt idx="0">
                  <c:v>Strongly agree</c:v>
                </c:pt>
              </c:strCache>
            </c:strRef>
          </c:tx>
          <c:spPr>
            <a:solidFill>
              <a:schemeClr val="accent3">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6"/>
                <c:pt idx="0">
                  <c:v>Total</c:v>
                </c:pt>
                <c:pt idx="1">
                  <c:v>Liberals</c:v>
                </c:pt>
                <c:pt idx="2">
                  <c:v>Conservatives</c:v>
                </c:pt>
                <c:pt idx="3">
                  <c:v>NDP</c:v>
                </c:pt>
                <c:pt idx="4">
                  <c:v>BQ</c:v>
                </c:pt>
                <c:pt idx="5">
                  <c:v>Undecided</c:v>
                </c:pt>
              </c:strCache>
            </c:strRef>
          </c:cat>
          <c:val>
            <c:numRef>
              <c:f>Sheet1!$B$2:$B$8</c:f>
              <c:numCache>
                <c:formatCode>General</c:formatCode>
                <c:ptCount val="6"/>
                <c:pt idx="0" formatCode="0">
                  <c:v>44</c:v>
                </c:pt>
                <c:pt idx="1">
                  <c:v>56</c:v>
                </c:pt>
                <c:pt idx="2">
                  <c:v>35</c:v>
                </c:pt>
                <c:pt idx="3">
                  <c:v>46</c:v>
                </c:pt>
                <c:pt idx="4">
                  <c:v>45</c:v>
                </c:pt>
                <c:pt idx="5">
                  <c:v>32</c:v>
                </c:pt>
              </c:numCache>
            </c:numRef>
          </c:val>
          <c:extLst>
            <c:ext xmlns:c16="http://schemas.microsoft.com/office/drawing/2014/chart" uri="{C3380CC4-5D6E-409C-BE32-E72D297353CC}">
              <c16:uniqueId val="{00000000-8F88-9A4D-AB77-8C5B124A3935}"/>
            </c:ext>
          </c:extLst>
        </c:ser>
        <c:ser>
          <c:idx val="1"/>
          <c:order val="1"/>
          <c:tx>
            <c:strRef>
              <c:f>Sheet1!$C$1</c:f>
              <c:strCache>
                <c:ptCount val="1"/>
                <c:pt idx="0">
                  <c:v>Somewhat agree</c:v>
                </c:pt>
              </c:strCache>
            </c:strRef>
          </c:tx>
          <c:spPr>
            <a:solidFill>
              <a:schemeClr val="accent6">
                <a:lumMod val="40000"/>
                <a:lumOff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6"/>
                <c:pt idx="0">
                  <c:v>Total</c:v>
                </c:pt>
                <c:pt idx="1">
                  <c:v>Liberals</c:v>
                </c:pt>
                <c:pt idx="2">
                  <c:v>Conservatives</c:v>
                </c:pt>
                <c:pt idx="3">
                  <c:v>NDP</c:v>
                </c:pt>
                <c:pt idx="4">
                  <c:v>BQ</c:v>
                </c:pt>
                <c:pt idx="5">
                  <c:v>Undecided</c:v>
                </c:pt>
              </c:strCache>
            </c:strRef>
          </c:cat>
          <c:val>
            <c:numRef>
              <c:f>Sheet1!$C$2:$C$8</c:f>
              <c:numCache>
                <c:formatCode>General</c:formatCode>
                <c:ptCount val="6"/>
                <c:pt idx="0" formatCode="0">
                  <c:v>32</c:v>
                </c:pt>
                <c:pt idx="1">
                  <c:v>29</c:v>
                </c:pt>
                <c:pt idx="2">
                  <c:v>35</c:v>
                </c:pt>
                <c:pt idx="3">
                  <c:v>32</c:v>
                </c:pt>
                <c:pt idx="4">
                  <c:v>39</c:v>
                </c:pt>
                <c:pt idx="5">
                  <c:v>33</c:v>
                </c:pt>
              </c:numCache>
            </c:numRef>
          </c:val>
          <c:extLst>
            <c:ext xmlns:c16="http://schemas.microsoft.com/office/drawing/2014/chart" uri="{C3380CC4-5D6E-409C-BE32-E72D297353CC}">
              <c16:uniqueId val="{00000001-8F88-9A4D-AB77-8C5B124A3935}"/>
            </c:ext>
          </c:extLst>
        </c:ser>
        <c:ser>
          <c:idx val="2"/>
          <c:order val="2"/>
          <c:tx>
            <c:strRef>
              <c:f>Sheet1!$D$1</c:f>
              <c:strCache>
                <c:ptCount val="1"/>
                <c:pt idx="0">
                  <c:v>Neither</c:v>
                </c:pt>
              </c:strCache>
            </c:strRef>
          </c:tx>
          <c:spPr>
            <a:solidFill>
              <a:schemeClr val="tx2">
                <a:lumMod val="25000"/>
                <a:lumOff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6"/>
                <c:pt idx="0">
                  <c:v>Total</c:v>
                </c:pt>
                <c:pt idx="1">
                  <c:v>Liberals</c:v>
                </c:pt>
                <c:pt idx="2">
                  <c:v>Conservatives</c:v>
                </c:pt>
                <c:pt idx="3">
                  <c:v>NDP</c:v>
                </c:pt>
                <c:pt idx="4">
                  <c:v>BQ</c:v>
                </c:pt>
                <c:pt idx="5">
                  <c:v>Undecided</c:v>
                </c:pt>
              </c:strCache>
            </c:strRef>
          </c:cat>
          <c:val>
            <c:numRef>
              <c:f>Sheet1!$D$2:$D$8</c:f>
              <c:numCache>
                <c:formatCode>General</c:formatCode>
                <c:ptCount val="6"/>
                <c:pt idx="0" formatCode="0">
                  <c:v>18</c:v>
                </c:pt>
                <c:pt idx="1">
                  <c:v>12</c:v>
                </c:pt>
                <c:pt idx="2">
                  <c:v>21</c:v>
                </c:pt>
                <c:pt idx="3">
                  <c:v>16</c:v>
                </c:pt>
                <c:pt idx="4">
                  <c:v>12</c:v>
                </c:pt>
                <c:pt idx="5">
                  <c:v>29</c:v>
                </c:pt>
              </c:numCache>
            </c:numRef>
          </c:val>
          <c:extLst>
            <c:ext xmlns:c16="http://schemas.microsoft.com/office/drawing/2014/chart" uri="{C3380CC4-5D6E-409C-BE32-E72D297353CC}">
              <c16:uniqueId val="{00000002-8F88-9A4D-AB77-8C5B124A3935}"/>
            </c:ext>
          </c:extLst>
        </c:ser>
        <c:ser>
          <c:idx val="3"/>
          <c:order val="3"/>
          <c:tx>
            <c:strRef>
              <c:f>Sheet1!$E$1</c:f>
              <c:strCache>
                <c:ptCount val="1"/>
                <c:pt idx="0">
                  <c:v>Somewhat disagree</c:v>
                </c:pt>
              </c:strCache>
            </c:strRef>
          </c:tx>
          <c:spPr>
            <a:solidFill>
              <a:schemeClr val="accent5">
                <a:lumMod val="20000"/>
                <a:lumOff val="8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6"/>
                <c:pt idx="0">
                  <c:v>Total</c:v>
                </c:pt>
                <c:pt idx="1">
                  <c:v>Liberals</c:v>
                </c:pt>
                <c:pt idx="2">
                  <c:v>Conservatives</c:v>
                </c:pt>
                <c:pt idx="3">
                  <c:v>NDP</c:v>
                </c:pt>
                <c:pt idx="4">
                  <c:v>BQ</c:v>
                </c:pt>
                <c:pt idx="5">
                  <c:v>Undecided</c:v>
                </c:pt>
              </c:strCache>
            </c:strRef>
          </c:cat>
          <c:val>
            <c:numRef>
              <c:f>Sheet1!$E$2:$E$8</c:f>
              <c:numCache>
                <c:formatCode>General</c:formatCode>
                <c:ptCount val="6"/>
                <c:pt idx="0" formatCode="0">
                  <c:v>4</c:v>
                </c:pt>
                <c:pt idx="1">
                  <c:v>2</c:v>
                </c:pt>
                <c:pt idx="2">
                  <c:v>5</c:v>
                </c:pt>
                <c:pt idx="3">
                  <c:v>5</c:v>
                </c:pt>
                <c:pt idx="4">
                  <c:v>2</c:v>
                </c:pt>
                <c:pt idx="5">
                  <c:v>3</c:v>
                </c:pt>
              </c:numCache>
            </c:numRef>
          </c:val>
          <c:extLst>
            <c:ext xmlns:c16="http://schemas.microsoft.com/office/drawing/2014/chart" uri="{C3380CC4-5D6E-409C-BE32-E72D297353CC}">
              <c16:uniqueId val="{00000000-82FA-430F-ACED-8B5DDCBFC28F}"/>
            </c:ext>
          </c:extLst>
        </c:ser>
        <c:ser>
          <c:idx val="4"/>
          <c:order val="4"/>
          <c:tx>
            <c:strRef>
              <c:f>Sheet1!$F$1</c:f>
              <c:strCache>
                <c:ptCount val="1"/>
                <c:pt idx="0">
                  <c:v>Strongly disagree</c:v>
                </c:pt>
              </c:strCache>
            </c:strRef>
          </c:tx>
          <c:spPr>
            <a:solidFill>
              <a:schemeClr val="accent5">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6"/>
                <c:pt idx="0">
                  <c:v>Total</c:v>
                </c:pt>
                <c:pt idx="1">
                  <c:v>Liberals</c:v>
                </c:pt>
                <c:pt idx="2">
                  <c:v>Conservatives</c:v>
                </c:pt>
                <c:pt idx="3">
                  <c:v>NDP</c:v>
                </c:pt>
                <c:pt idx="4">
                  <c:v>BQ</c:v>
                </c:pt>
                <c:pt idx="5">
                  <c:v>Undecided</c:v>
                </c:pt>
              </c:strCache>
            </c:strRef>
          </c:cat>
          <c:val>
            <c:numRef>
              <c:f>Sheet1!$F$2:$F$8</c:f>
              <c:numCache>
                <c:formatCode>General</c:formatCode>
                <c:ptCount val="6"/>
                <c:pt idx="0" formatCode="0">
                  <c:v>2</c:v>
                </c:pt>
                <c:pt idx="1">
                  <c:v>1</c:v>
                </c:pt>
                <c:pt idx="2">
                  <c:v>3</c:v>
                </c:pt>
                <c:pt idx="3">
                  <c:v>1</c:v>
                </c:pt>
                <c:pt idx="4">
                  <c:v>2</c:v>
                </c:pt>
                <c:pt idx="5">
                  <c:v>3</c:v>
                </c:pt>
              </c:numCache>
            </c:numRef>
          </c:val>
          <c:extLst>
            <c:ext xmlns:c16="http://schemas.microsoft.com/office/drawing/2014/chart" uri="{C3380CC4-5D6E-409C-BE32-E72D297353CC}">
              <c16:uniqueId val="{00000001-82FA-430F-ACED-8B5DDCBFC28F}"/>
            </c:ext>
          </c:extLst>
        </c:ser>
        <c:dLbls>
          <c:showLegendKey val="0"/>
          <c:showVal val="1"/>
          <c:showCatName val="0"/>
          <c:showSerName val="0"/>
          <c:showPercent val="0"/>
          <c:showBubbleSize val="0"/>
        </c:dLbls>
        <c:gapWidth val="95"/>
        <c:overlap val="100"/>
        <c:axId val="1346851920"/>
        <c:axId val="1346853360"/>
      </c:barChart>
      <c:catAx>
        <c:axId val="1346851920"/>
        <c:scaling>
          <c:orientation val="maxMin"/>
        </c:scaling>
        <c:delete val="0"/>
        <c:axPos val="l"/>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346853360"/>
        <c:crosses val="autoZero"/>
        <c:auto val="1"/>
        <c:lblAlgn val="ctr"/>
        <c:lblOffset val="100"/>
        <c:noMultiLvlLbl val="0"/>
      </c:catAx>
      <c:valAx>
        <c:axId val="1346853360"/>
        <c:scaling>
          <c:orientation val="minMax"/>
          <c:max val="100"/>
        </c:scaling>
        <c:delete val="0"/>
        <c:axPos val="t"/>
        <c:numFmt formatCode="0" sourceLinked="1"/>
        <c:majorTickMark val="out"/>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346851920"/>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600"/>
      </a:pPr>
      <a:endParaRPr lang="en-US"/>
    </a:p>
  </c:txPr>
  <c:externalData r:id="rId3">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920" b="0" i="0" u="none" strike="noStrike" kern="1200" spc="0" baseline="0">
                <a:solidFill>
                  <a:schemeClr val="tx1">
                    <a:lumMod val="65000"/>
                    <a:lumOff val="35000"/>
                  </a:schemeClr>
                </a:solidFill>
                <a:latin typeface="+mn-lt"/>
                <a:ea typeface="+mn-ea"/>
                <a:cs typeface="+mn-cs"/>
              </a:defRPr>
            </a:pPr>
            <a:r>
              <a:rPr lang="en-US" b="1" dirty="0"/>
              <a:t>Answers on a 7-point scale</a:t>
            </a:r>
          </a:p>
        </c:rich>
      </c:tx>
      <c:overlay val="0"/>
      <c:spPr>
        <a:noFill/>
        <a:ln>
          <a:noFill/>
        </a:ln>
        <a:effectLst/>
      </c:spPr>
      <c:txPr>
        <a:bodyPr rot="0" spcFirstLastPara="1" vertOverflow="ellipsis" vert="horz" wrap="square" anchor="ctr" anchorCtr="1"/>
        <a:lstStyle/>
        <a:p>
          <a:pPr>
            <a:defRPr sz="192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Sheet1!$A$2</c:f>
              <c:strCache>
                <c:ptCount val="1"/>
                <c:pt idx="0">
                  <c:v>A lot of trust (6 or 7)</c:v>
                </c:pt>
              </c:strCache>
            </c:strRef>
          </c:tx>
          <c:spPr>
            <a:ln w="50800" cap="rnd">
              <a:solidFill>
                <a:schemeClr val="accent4">
                  <a:lumMod val="40000"/>
                  <a:lumOff val="60000"/>
                </a:schemeClr>
              </a:solidFill>
              <a:prstDash val="sysDash"/>
              <a:round/>
            </a:ln>
            <a:effectLst/>
          </c:spPr>
          <c:marker>
            <c:symbol val="circle"/>
            <c:size val="9"/>
            <c:spPr>
              <a:solidFill>
                <a:schemeClr val="accent4">
                  <a:lumMod val="50000"/>
                </a:schemeClr>
              </a:solidFill>
              <a:ln w="9525">
                <a:solidFill>
                  <a:schemeClr val="accent4">
                    <a:lumMod val="20000"/>
                    <a:lumOff val="80000"/>
                  </a:schemeClr>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Sheet1!$B$1:$I$1</c:f>
              <c:strCache>
                <c:ptCount val="8"/>
                <c:pt idx="0">
                  <c:v>2010</c:v>
                </c:pt>
                <c:pt idx="1">
                  <c:v>2012</c:v>
                </c:pt>
                <c:pt idx="2">
                  <c:v>2014</c:v>
                </c:pt>
                <c:pt idx="3">
                  <c:v>2017</c:v>
                </c:pt>
                <c:pt idx="4">
                  <c:v>2019</c:v>
                </c:pt>
                <c:pt idx="5">
                  <c:v>2021</c:v>
                </c:pt>
                <c:pt idx="6">
                  <c:v>2023</c:v>
                </c:pt>
                <c:pt idx="7">
                  <c:v>2025</c:v>
                </c:pt>
              </c:strCache>
            </c:strRef>
          </c:cat>
          <c:val>
            <c:numRef>
              <c:f>Sheet1!$B$2:$I$2</c:f>
              <c:numCache>
                <c:formatCode>General</c:formatCode>
                <c:ptCount val="8"/>
                <c:pt idx="0">
                  <c:v>13</c:v>
                </c:pt>
                <c:pt idx="1">
                  <c:v>17</c:v>
                </c:pt>
                <c:pt idx="2">
                  <c:v>16</c:v>
                </c:pt>
                <c:pt idx="3">
                  <c:v>19</c:v>
                </c:pt>
                <c:pt idx="4">
                  <c:v>22</c:v>
                </c:pt>
                <c:pt idx="5">
                  <c:v>32</c:v>
                </c:pt>
                <c:pt idx="6">
                  <c:v>26</c:v>
                </c:pt>
                <c:pt idx="7">
                  <c:v>25</c:v>
                </c:pt>
              </c:numCache>
            </c:numRef>
          </c:val>
          <c:smooth val="0"/>
          <c:extLst>
            <c:ext xmlns:c16="http://schemas.microsoft.com/office/drawing/2014/chart" uri="{C3380CC4-5D6E-409C-BE32-E72D297353CC}">
              <c16:uniqueId val="{00000000-9543-493F-8757-DEE6F6ABC663}"/>
            </c:ext>
          </c:extLst>
        </c:ser>
        <c:ser>
          <c:idx val="1"/>
          <c:order val="1"/>
          <c:tx>
            <c:strRef>
              <c:f>Sheet1!$A$3</c:f>
              <c:strCache>
                <c:ptCount val="1"/>
                <c:pt idx="0">
                  <c:v>"Positive" trust" (5 to 7)</c:v>
                </c:pt>
              </c:strCache>
            </c:strRef>
          </c:tx>
          <c:spPr>
            <a:ln w="50800" cap="rnd">
              <a:solidFill>
                <a:schemeClr val="accent4"/>
              </a:solidFill>
              <a:prstDash val="sysDot"/>
              <a:round/>
            </a:ln>
            <a:effectLst/>
          </c:spPr>
          <c:marker>
            <c:symbol val="diamond"/>
            <c:size val="9"/>
            <c:spPr>
              <a:solidFill>
                <a:schemeClr val="accent4">
                  <a:lumMod val="20000"/>
                  <a:lumOff val="80000"/>
                </a:schemeClr>
              </a:solidFill>
              <a:ln w="9525">
                <a:solidFill>
                  <a:schemeClr val="accent4">
                    <a:lumMod val="50000"/>
                  </a:schemeClr>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Sheet1!$B$1:$I$1</c:f>
              <c:strCache>
                <c:ptCount val="8"/>
                <c:pt idx="0">
                  <c:v>2010</c:v>
                </c:pt>
                <c:pt idx="1">
                  <c:v>2012</c:v>
                </c:pt>
                <c:pt idx="2">
                  <c:v>2014</c:v>
                </c:pt>
                <c:pt idx="3">
                  <c:v>2017</c:v>
                </c:pt>
                <c:pt idx="4">
                  <c:v>2019</c:v>
                </c:pt>
                <c:pt idx="5">
                  <c:v>2021</c:v>
                </c:pt>
                <c:pt idx="6">
                  <c:v>2023</c:v>
                </c:pt>
                <c:pt idx="7">
                  <c:v>2025</c:v>
                </c:pt>
              </c:strCache>
            </c:strRef>
          </c:cat>
          <c:val>
            <c:numRef>
              <c:f>Sheet1!$B$3:$I$3</c:f>
              <c:numCache>
                <c:formatCode>General</c:formatCode>
                <c:ptCount val="8"/>
                <c:pt idx="0">
                  <c:v>37</c:v>
                </c:pt>
                <c:pt idx="1">
                  <c:v>44</c:v>
                </c:pt>
                <c:pt idx="2">
                  <c:v>39</c:v>
                </c:pt>
                <c:pt idx="3">
                  <c:v>47</c:v>
                </c:pt>
                <c:pt idx="4">
                  <c:v>48</c:v>
                </c:pt>
                <c:pt idx="5">
                  <c:v>60</c:v>
                </c:pt>
                <c:pt idx="6">
                  <c:v>50</c:v>
                </c:pt>
                <c:pt idx="7">
                  <c:v>53</c:v>
                </c:pt>
              </c:numCache>
            </c:numRef>
          </c:val>
          <c:smooth val="0"/>
          <c:extLst>
            <c:ext xmlns:c16="http://schemas.microsoft.com/office/drawing/2014/chart" uri="{C3380CC4-5D6E-409C-BE32-E72D297353CC}">
              <c16:uniqueId val="{00000001-9543-493F-8757-DEE6F6ABC663}"/>
            </c:ext>
          </c:extLst>
        </c:ser>
        <c:ser>
          <c:idx val="2"/>
          <c:order val="2"/>
          <c:tx>
            <c:strRef>
              <c:f>Sheet1!$A$4</c:f>
              <c:strCache>
                <c:ptCount val="1"/>
                <c:pt idx="0">
                  <c:v>Some or a lot of trust (4 to 7)</c:v>
                </c:pt>
              </c:strCache>
            </c:strRef>
          </c:tx>
          <c:spPr>
            <a:ln w="50800" cap="rnd">
              <a:solidFill>
                <a:schemeClr val="accent4">
                  <a:lumMod val="50000"/>
                </a:schemeClr>
              </a:solidFill>
              <a:round/>
            </a:ln>
            <a:effectLst/>
          </c:spPr>
          <c:marker>
            <c:symbol val="star"/>
            <c:size val="9"/>
            <c:spPr>
              <a:solidFill>
                <a:schemeClr val="accent4">
                  <a:lumMod val="20000"/>
                  <a:lumOff val="80000"/>
                </a:schemeClr>
              </a:solidFill>
              <a:ln w="9525">
                <a:solidFill>
                  <a:srgbClr val="002060"/>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Sheet1!$B$1:$I$1</c:f>
              <c:strCache>
                <c:ptCount val="8"/>
                <c:pt idx="0">
                  <c:v>2010</c:v>
                </c:pt>
                <c:pt idx="1">
                  <c:v>2012</c:v>
                </c:pt>
                <c:pt idx="2">
                  <c:v>2014</c:v>
                </c:pt>
                <c:pt idx="3">
                  <c:v>2017</c:v>
                </c:pt>
                <c:pt idx="4">
                  <c:v>2019</c:v>
                </c:pt>
                <c:pt idx="5">
                  <c:v>2021</c:v>
                </c:pt>
                <c:pt idx="6">
                  <c:v>2023</c:v>
                </c:pt>
                <c:pt idx="7">
                  <c:v>2025</c:v>
                </c:pt>
              </c:strCache>
            </c:strRef>
          </c:cat>
          <c:val>
            <c:numRef>
              <c:f>Sheet1!$B$4:$I$4</c:f>
              <c:numCache>
                <c:formatCode>General</c:formatCode>
                <c:ptCount val="8"/>
                <c:pt idx="0">
                  <c:v>61</c:v>
                </c:pt>
                <c:pt idx="1">
                  <c:v>67</c:v>
                </c:pt>
                <c:pt idx="2">
                  <c:v>62</c:v>
                </c:pt>
                <c:pt idx="3">
                  <c:v>71</c:v>
                </c:pt>
                <c:pt idx="4">
                  <c:v>71</c:v>
                </c:pt>
                <c:pt idx="5">
                  <c:v>81</c:v>
                </c:pt>
                <c:pt idx="6">
                  <c:v>71</c:v>
                </c:pt>
                <c:pt idx="7">
                  <c:v>73</c:v>
                </c:pt>
              </c:numCache>
            </c:numRef>
          </c:val>
          <c:smooth val="0"/>
          <c:extLst>
            <c:ext xmlns:c16="http://schemas.microsoft.com/office/drawing/2014/chart" uri="{C3380CC4-5D6E-409C-BE32-E72D297353CC}">
              <c16:uniqueId val="{00000002-9543-493F-8757-DEE6F6ABC663}"/>
            </c:ext>
          </c:extLst>
        </c:ser>
        <c:dLbls>
          <c:showLegendKey val="0"/>
          <c:showVal val="0"/>
          <c:showCatName val="0"/>
          <c:showSerName val="0"/>
          <c:showPercent val="0"/>
          <c:showBubbleSize val="0"/>
        </c:dLbls>
        <c:marker val="1"/>
        <c:smooth val="0"/>
        <c:axId val="998499231"/>
        <c:axId val="998497311"/>
      </c:lineChart>
      <c:catAx>
        <c:axId val="99849923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998497311"/>
        <c:crosses val="autoZero"/>
        <c:auto val="1"/>
        <c:lblAlgn val="ctr"/>
        <c:lblOffset val="100"/>
        <c:noMultiLvlLbl val="0"/>
      </c:catAx>
      <c:valAx>
        <c:axId val="998497311"/>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998499231"/>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600"/>
      </a:pPr>
      <a:endParaRPr lang="en-US"/>
    </a:p>
  </c:txPr>
  <c:externalData r:id="rId3">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6"/>
    </mc:Choice>
    <mc:Fallback>
      <c:style val="6"/>
    </mc:Fallback>
  </mc:AlternateContent>
  <c:chart>
    <c:title>
      <c:tx>
        <c:rich>
          <a:bodyPr rot="0" spcFirstLastPara="1" vertOverflow="ellipsis" vert="horz" wrap="square" anchor="ctr" anchorCtr="1"/>
          <a:lstStyle/>
          <a:p>
            <a:pPr>
              <a:defRPr sz="1440" b="0" i="0" u="none" strike="noStrike" kern="1200" spc="0" baseline="0">
                <a:solidFill>
                  <a:schemeClr val="tx1">
                    <a:lumMod val="65000"/>
                    <a:lumOff val="35000"/>
                  </a:schemeClr>
                </a:solidFill>
                <a:latin typeface="Aptos" panose="020B0004020202020204" pitchFamily="34" charset="0"/>
                <a:ea typeface="+mn-ea"/>
                <a:cs typeface="+mn-cs"/>
              </a:defRPr>
            </a:pPr>
            <a:r>
              <a:rPr lang="en-CA" sz="1800" dirty="0"/>
              <a:t>% answering “a lot”</a:t>
            </a:r>
          </a:p>
          <a:p>
            <a:pPr>
              <a:defRPr/>
            </a:pPr>
            <a:r>
              <a:rPr lang="en-CA" sz="1800" dirty="0"/>
              <a:t>(6 to 7 on the 7-point scale)</a:t>
            </a:r>
          </a:p>
        </c:rich>
      </c:tx>
      <c:overlay val="0"/>
      <c:spPr>
        <a:noFill/>
        <a:ln>
          <a:noFill/>
        </a:ln>
        <a:effectLst/>
      </c:spPr>
      <c:txPr>
        <a:bodyPr rot="0" spcFirstLastPara="1" vertOverflow="ellipsis" vert="horz" wrap="square" anchor="ctr" anchorCtr="1"/>
        <a:lstStyle/>
        <a:p>
          <a:pPr>
            <a:defRPr sz="1440" b="0" i="0" u="none" strike="noStrike" kern="1200" spc="0" baseline="0">
              <a:solidFill>
                <a:schemeClr val="tx1">
                  <a:lumMod val="65000"/>
                  <a:lumOff val="35000"/>
                </a:schemeClr>
              </a:solidFill>
              <a:latin typeface="Aptos" panose="020B0004020202020204" pitchFamily="34" charset="0"/>
              <a:ea typeface="+mn-ea"/>
              <a:cs typeface="+mn-cs"/>
            </a:defRPr>
          </a:pPr>
          <a:endParaRPr lang="en-US"/>
        </a:p>
      </c:txPr>
    </c:title>
    <c:autoTitleDeleted val="0"/>
    <c:plotArea>
      <c:layout/>
      <c:barChart>
        <c:barDir val="col"/>
        <c:grouping val="clustered"/>
        <c:varyColors val="0"/>
        <c:ser>
          <c:idx val="0"/>
          <c:order val="0"/>
          <c:tx>
            <c:strRef>
              <c:f>Sheet1!$B$1</c:f>
              <c:strCache>
                <c:ptCount val="1"/>
                <c:pt idx="0">
                  <c:v>2010</c:v>
                </c:pt>
              </c:strCache>
            </c:strRef>
          </c:tx>
          <c:spPr>
            <a:solidFill>
              <a:schemeClr val="accent4">
                <a:tint val="46000"/>
              </a:schemeClr>
            </a:solidFill>
            <a:ln>
              <a:noFill/>
            </a:ln>
            <a:effectLst/>
          </c:spPr>
          <c:invertIfNegative val="0"/>
          <c:dLbls>
            <c:spPr>
              <a:noFill/>
              <a:ln>
                <a:noFill/>
              </a:ln>
              <a:effectLst/>
            </c:spPr>
            <c:txPr>
              <a:bodyPr rot="0" spcFirstLastPara="1" vertOverflow="ellipsis" vert="horz" wrap="square" anchor="ctr" anchorCtr="1"/>
              <a:lstStyle/>
              <a:p>
                <a:pPr>
                  <a:defRPr sz="900" b="1" i="0" u="none" strike="noStrike" kern="1200" baseline="0">
                    <a:solidFill>
                      <a:schemeClr val="tx1">
                        <a:lumMod val="75000"/>
                        <a:lumOff val="25000"/>
                      </a:schemeClr>
                    </a:solidFill>
                    <a:latin typeface="Aptos" panose="020B0004020202020204" pitchFamily="34"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Elections</c:v>
                </c:pt>
                <c:pt idx="1">
                  <c:v>Trust the supreme court</c:v>
                </c:pt>
                <c:pt idx="2">
                  <c:v>Trust the RCMP</c:v>
                </c:pt>
                <c:pt idx="3">
                  <c:v>Your municipal government</c:v>
                </c:pt>
                <c:pt idx="4">
                  <c:v>Parliament</c:v>
                </c:pt>
                <c:pt idx="5">
                  <c:v>The prime minister</c:v>
                </c:pt>
                <c:pt idx="6">
                  <c:v>The mass media</c:v>
                </c:pt>
                <c:pt idx="7">
                  <c:v>Political parties</c:v>
                </c:pt>
              </c:strCache>
            </c:strRef>
          </c:cat>
          <c:val>
            <c:numRef>
              <c:f>Sheet1!$B$2:$B$9</c:f>
              <c:numCache>
                <c:formatCode>General</c:formatCode>
                <c:ptCount val="8"/>
                <c:pt idx="1">
                  <c:v>32</c:v>
                </c:pt>
                <c:pt idx="3" formatCode="0">
                  <c:v>16.2</c:v>
                </c:pt>
                <c:pt idx="4" formatCode="0">
                  <c:v>13.200000000000001</c:v>
                </c:pt>
                <c:pt idx="5" formatCode="0">
                  <c:v>17.399999999999999</c:v>
                </c:pt>
                <c:pt idx="6">
                  <c:v>8</c:v>
                </c:pt>
                <c:pt idx="7">
                  <c:v>11</c:v>
                </c:pt>
              </c:numCache>
            </c:numRef>
          </c:val>
          <c:extLst>
            <c:ext xmlns:c16="http://schemas.microsoft.com/office/drawing/2014/chart" uri="{C3380CC4-5D6E-409C-BE32-E72D297353CC}">
              <c16:uniqueId val="{00000006-B6A6-47AB-8902-FDC6581DD1EE}"/>
            </c:ext>
          </c:extLst>
        </c:ser>
        <c:ser>
          <c:idx val="1"/>
          <c:order val="1"/>
          <c:tx>
            <c:strRef>
              <c:f>Sheet1!$C$1</c:f>
              <c:strCache>
                <c:ptCount val="1"/>
                <c:pt idx="0">
                  <c:v>2012</c:v>
                </c:pt>
              </c:strCache>
            </c:strRef>
          </c:tx>
          <c:spPr>
            <a:solidFill>
              <a:schemeClr val="accent4">
                <a:tint val="62000"/>
              </a:schemeClr>
            </a:solidFill>
            <a:ln>
              <a:noFill/>
            </a:ln>
            <a:effectLst/>
          </c:spPr>
          <c:invertIfNegative val="0"/>
          <c:dLbls>
            <c:spPr>
              <a:noFill/>
              <a:ln>
                <a:noFill/>
              </a:ln>
              <a:effectLst/>
            </c:spPr>
            <c:txPr>
              <a:bodyPr rot="0" spcFirstLastPara="1" vertOverflow="ellipsis" vert="horz" wrap="square" anchor="ctr" anchorCtr="1"/>
              <a:lstStyle/>
              <a:p>
                <a:pPr>
                  <a:defRPr sz="900" b="1" i="0" u="none" strike="noStrike" kern="1200" baseline="0">
                    <a:solidFill>
                      <a:schemeClr val="tx1">
                        <a:lumMod val="75000"/>
                        <a:lumOff val="25000"/>
                      </a:schemeClr>
                    </a:solidFill>
                    <a:latin typeface="Aptos" panose="020B0004020202020204" pitchFamily="34"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Elections</c:v>
                </c:pt>
                <c:pt idx="1">
                  <c:v>Trust the supreme court</c:v>
                </c:pt>
                <c:pt idx="2">
                  <c:v>Trust the RCMP</c:v>
                </c:pt>
                <c:pt idx="3">
                  <c:v>Your municipal government</c:v>
                </c:pt>
                <c:pt idx="4">
                  <c:v>Parliament</c:v>
                </c:pt>
                <c:pt idx="5">
                  <c:v>The prime minister</c:v>
                </c:pt>
                <c:pt idx="6">
                  <c:v>The mass media</c:v>
                </c:pt>
                <c:pt idx="7">
                  <c:v>Political parties</c:v>
                </c:pt>
              </c:strCache>
            </c:strRef>
          </c:cat>
          <c:val>
            <c:numRef>
              <c:f>Sheet1!$C$2:$C$9</c:f>
              <c:numCache>
                <c:formatCode>General</c:formatCode>
                <c:ptCount val="8"/>
                <c:pt idx="1">
                  <c:v>34</c:v>
                </c:pt>
                <c:pt idx="2">
                  <c:v>36</c:v>
                </c:pt>
                <c:pt idx="3" formatCode="0">
                  <c:v>22</c:v>
                </c:pt>
                <c:pt idx="4" formatCode="0">
                  <c:v>17</c:v>
                </c:pt>
                <c:pt idx="5" formatCode="0">
                  <c:v>16</c:v>
                </c:pt>
                <c:pt idx="6">
                  <c:v>10</c:v>
                </c:pt>
                <c:pt idx="7">
                  <c:v>6</c:v>
                </c:pt>
              </c:numCache>
            </c:numRef>
          </c:val>
          <c:extLst>
            <c:ext xmlns:c16="http://schemas.microsoft.com/office/drawing/2014/chart" uri="{C3380CC4-5D6E-409C-BE32-E72D297353CC}">
              <c16:uniqueId val="{0000000D-B6A6-47AB-8902-FDC6581DD1EE}"/>
            </c:ext>
          </c:extLst>
        </c:ser>
        <c:ser>
          <c:idx val="2"/>
          <c:order val="2"/>
          <c:tx>
            <c:strRef>
              <c:f>Sheet1!$D$1</c:f>
              <c:strCache>
                <c:ptCount val="1"/>
                <c:pt idx="0">
                  <c:v>2014</c:v>
                </c:pt>
              </c:strCache>
            </c:strRef>
          </c:tx>
          <c:spPr>
            <a:solidFill>
              <a:schemeClr val="accent4">
                <a:tint val="77000"/>
              </a:schemeClr>
            </a:solidFill>
            <a:ln>
              <a:noFill/>
            </a:ln>
            <a:effectLst/>
          </c:spPr>
          <c:invertIfNegative val="0"/>
          <c:dLbls>
            <c:spPr>
              <a:noFill/>
              <a:ln>
                <a:noFill/>
              </a:ln>
              <a:effectLst/>
            </c:spPr>
            <c:txPr>
              <a:bodyPr rot="0" spcFirstLastPara="1" vertOverflow="ellipsis" vert="horz" wrap="square" anchor="ctr" anchorCtr="1"/>
              <a:lstStyle/>
              <a:p>
                <a:pPr>
                  <a:defRPr sz="900" b="1" i="0" u="none" strike="noStrike" kern="1200" baseline="0">
                    <a:solidFill>
                      <a:schemeClr val="tx1">
                        <a:lumMod val="75000"/>
                        <a:lumOff val="25000"/>
                      </a:schemeClr>
                    </a:solidFill>
                    <a:latin typeface="Aptos" panose="020B0004020202020204" pitchFamily="34"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Elections</c:v>
                </c:pt>
                <c:pt idx="1">
                  <c:v>Trust the supreme court</c:v>
                </c:pt>
                <c:pt idx="2">
                  <c:v>Trust the RCMP</c:v>
                </c:pt>
                <c:pt idx="3">
                  <c:v>Your municipal government</c:v>
                </c:pt>
                <c:pt idx="4">
                  <c:v>Parliament</c:v>
                </c:pt>
                <c:pt idx="5">
                  <c:v>The prime minister</c:v>
                </c:pt>
                <c:pt idx="6">
                  <c:v>The mass media</c:v>
                </c:pt>
                <c:pt idx="7">
                  <c:v>Political parties</c:v>
                </c:pt>
              </c:strCache>
            </c:strRef>
          </c:cat>
          <c:val>
            <c:numRef>
              <c:f>Sheet1!$D$2:$D$9</c:f>
              <c:numCache>
                <c:formatCode>General</c:formatCode>
                <c:ptCount val="8"/>
                <c:pt idx="0">
                  <c:v>21</c:v>
                </c:pt>
                <c:pt idx="1">
                  <c:v>33</c:v>
                </c:pt>
                <c:pt idx="2">
                  <c:v>44</c:v>
                </c:pt>
                <c:pt idx="3" formatCode="0">
                  <c:v>23</c:v>
                </c:pt>
                <c:pt idx="4" formatCode="0">
                  <c:v>16</c:v>
                </c:pt>
                <c:pt idx="5" formatCode="0">
                  <c:v>16</c:v>
                </c:pt>
                <c:pt idx="6">
                  <c:v>13</c:v>
                </c:pt>
                <c:pt idx="7">
                  <c:v>7</c:v>
                </c:pt>
              </c:numCache>
            </c:numRef>
          </c:val>
          <c:extLst>
            <c:ext xmlns:c16="http://schemas.microsoft.com/office/drawing/2014/chart" uri="{C3380CC4-5D6E-409C-BE32-E72D297353CC}">
              <c16:uniqueId val="{00000010-B6A6-47AB-8902-FDC6581DD1EE}"/>
            </c:ext>
          </c:extLst>
        </c:ser>
        <c:ser>
          <c:idx val="3"/>
          <c:order val="3"/>
          <c:tx>
            <c:strRef>
              <c:f>Sheet1!$E$1</c:f>
              <c:strCache>
                <c:ptCount val="1"/>
                <c:pt idx="0">
                  <c:v>2017</c:v>
                </c:pt>
              </c:strCache>
            </c:strRef>
          </c:tx>
          <c:spPr>
            <a:solidFill>
              <a:schemeClr val="accent4">
                <a:tint val="93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Aptos" panose="020B0004020202020204" pitchFamily="34"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Elections</c:v>
                </c:pt>
                <c:pt idx="1">
                  <c:v>Trust the supreme court</c:v>
                </c:pt>
                <c:pt idx="2">
                  <c:v>Trust the RCMP</c:v>
                </c:pt>
                <c:pt idx="3">
                  <c:v>Your municipal government</c:v>
                </c:pt>
                <c:pt idx="4">
                  <c:v>Parliament</c:v>
                </c:pt>
                <c:pt idx="5">
                  <c:v>The prime minister</c:v>
                </c:pt>
                <c:pt idx="6">
                  <c:v>The mass media</c:v>
                </c:pt>
                <c:pt idx="7">
                  <c:v>Political parties</c:v>
                </c:pt>
              </c:strCache>
            </c:strRef>
          </c:cat>
          <c:val>
            <c:numRef>
              <c:f>Sheet1!$E$2:$E$9</c:f>
              <c:numCache>
                <c:formatCode>General</c:formatCode>
                <c:ptCount val="8"/>
                <c:pt idx="0">
                  <c:v>41</c:v>
                </c:pt>
                <c:pt idx="1">
                  <c:v>37</c:v>
                </c:pt>
                <c:pt idx="2">
                  <c:v>43</c:v>
                </c:pt>
                <c:pt idx="3" formatCode="0">
                  <c:v>22</c:v>
                </c:pt>
                <c:pt idx="4" formatCode="0">
                  <c:v>19</c:v>
                </c:pt>
                <c:pt idx="5" formatCode="0">
                  <c:v>26</c:v>
                </c:pt>
                <c:pt idx="6">
                  <c:v>16</c:v>
                </c:pt>
                <c:pt idx="7">
                  <c:v>10</c:v>
                </c:pt>
              </c:numCache>
            </c:numRef>
          </c:val>
          <c:extLst>
            <c:ext xmlns:c16="http://schemas.microsoft.com/office/drawing/2014/chart" uri="{C3380CC4-5D6E-409C-BE32-E72D297353CC}">
              <c16:uniqueId val="{00000011-B6A6-47AB-8902-FDC6581DD1EE}"/>
            </c:ext>
          </c:extLst>
        </c:ser>
        <c:ser>
          <c:idx val="4"/>
          <c:order val="4"/>
          <c:tx>
            <c:strRef>
              <c:f>Sheet1!$F$1</c:f>
              <c:strCache>
                <c:ptCount val="1"/>
                <c:pt idx="0">
                  <c:v>2019</c:v>
                </c:pt>
              </c:strCache>
            </c:strRef>
          </c:tx>
          <c:spPr>
            <a:solidFill>
              <a:schemeClr val="accent4">
                <a:shade val="92000"/>
              </a:schemeClr>
            </a:solidFill>
            <a:ln>
              <a:noFill/>
            </a:ln>
            <a:effectLst/>
          </c:spPr>
          <c:invertIfNegative val="0"/>
          <c:dLbls>
            <c:spPr>
              <a:noFill/>
              <a:ln>
                <a:noFill/>
              </a:ln>
              <a:effectLst/>
            </c:spPr>
            <c:txPr>
              <a:bodyPr rot="0" spcFirstLastPara="1" vertOverflow="ellipsis" vert="horz" wrap="square" anchor="ctr" anchorCtr="1"/>
              <a:lstStyle/>
              <a:p>
                <a:pPr>
                  <a:defRPr sz="900" b="1" i="0" u="none" strike="noStrike" kern="1200" baseline="0">
                    <a:solidFill>
                      <a:schemeClr val="tx1">
                        <a:lumMod val="75000"/>
                        <a:lumOff val="25000"/>
                      </a:schemeClr>
                    </a:solidFill>
                    <a:latin typeface="Aptos" panose="020B0004020202020204" pitchFamily="34"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Elections</c:v>
                </c:pt>
                <c:pt idx="1">
                  <c:v>Trust the supreme court</c:v>
                </c:pt>
                <c:pt idx="2">
                  <c:v>Trust the RCMP</c:v>
                </c:pt>
                <c:pt idx="3">
                  <c:v>Your municipal government</c:v>
                </c:pt>
                <c:pt idx="4">
                  <c:v>Parliament</c:v>
                </c:pt>
                <c:pt idx="5">
                  <c:v>The prime minister</c:v>
                </c:pt>
                <c:pt idx="6">
                  <c:v>The mass media</c:v>
                </c:pt>
                <c:pt idx="7">
                  <c:v>Political parties</c:v>
                </c:pt>
              </c:strCache>
            </c:strRef>
          </c:cat>
          <c:val>
            <c:numRef>
              <c:f>Sheet1!$F$2:$F$9</c:f>
              <c:numCache>
                <c:formatCode>General</c:formatCode>
                <c:ptCount val="8"/>
                <c:pt idx="0">
                  <c:v>41</c:v>
                </c:pt>
                <c:pt idx="1">
                  <c:v>38</c:v>
                </c:pt>
                <c:pt idx="2">
                  <c:v>42</c:v>
                </c:pt>
                <c:pt idx="4" formatCode="0">
                  <c:v>22</c:v>
                </c:pt>
                <c:pt idx="5" formatCode="0">
                  <c:v>19</c:v>
                </c:pt>
                <c:pt idx="6">
                  <c:v>16</c:v>
                </c:pt>
                <c:pt idx="7">
                  <c:v>12</c:v>
                </c:pt>
              </c:numCache>
            </c:numRef>
          </c:val>
          <c:extLst>
            <c:ext xmlns:c16="http://schemas.microsoft.com/office/drawing/2014/chart" uri="{C3380CC4-5D6E-409C-BE32-E72D297353CC}">
              <c16:uniqueId val="{00000012-B6A6-47AB-8902-FDC6581DD1EE}"/>
            </c:ext>
          </c:extLst>
        </c:ser>
        <c:ser>
          <c:idx val="5"/>
          <c:order val="5"/>
          <c:tx>
            <c:strRef>
              <c:f>Sheet1!$G$1</c:f>
              <c:strCache>
                <c:ptCount val="1"/>
                <c:pt idx="0">
                  <c:v>2021</c:v>
                </c:pt>
              </c:strCache>
            </c:strRef>
          </c:tx>
          <c:spPr>
            <a:solidFill>
              <a:schemeClr val="accent4">
                <a:shade val="76000"/>
              </a:schemeClr>
            </a:solidFill>
            <a:ln>
              <a:noFill/>
            </a:ln>
            <a:effectLst/>
          </c:spPr>
          <c:invertIfNegative val="0"/>
          <c:dLbls>
            <c:spPr>
              <a:noFill/>
              <a:ln>
                <a:noFill/>
              </a:ln>
              <a:effectLst/>
            </c:spPr>
            <c:txPr>
              <a:bodyPr rot="0" spcFirstLastPara="1" vertOverflow="ellipsis" vert="horz" wrap="square" anchor="ctr" anchorCtr="1"/>
              <a:lstStyle/>
              <a:p>
                <a:pPr>
                  <a:defRPr sz="900" b="1" i="0" u="none" strike="noStrike" kern="1200" baseline="0">
                    <a:solidFill>
                      <a:schemeClr val="tx1">
                        <a:lumMod val="75000"/>
                        <a:lumOff val="25000"/>
                      </a:schemeClr>
                    </a:solidFill>
                    <a:latin typeface="Aptos" panose="020B0004020202020204" pitchFamily="34"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Elections</c:v>
                </c:pt>
                <c:pt idx="1">
                  <c:v>Trust the supreme court</c:v>
                </c:pt>
                <c:pt idx="2">
                  <c:v>Trust the RCMP</c:v>
                </c:pt>
                <c:pt idx="3">
                  <c:v>Your municipal government</c:v>
                </c:pt>
                <c:pt idx="4">
                  <c:v>Parliament</c:v>
                </c:pt>
                <c:pt idx="5">
                  <c:v>The prime minister</c:v>
                </c:pt>
                <c:pt idx="6">
                  <c:v>The mass media</c:v>
                </c:pt>
                <c:pt idx="7">
                  <c:v>Political parties</c:v>
                </c:pt>
              </c:strCache>
            </c:strRef>
          </c:cat>
          <c:val>
            <c:numRef>
              <c:f>Sheet1!$G$2:$G$9</c:f>
              <c:numCache>
                <c:formatCode>General</c:formatCode>
                <c:ptCount val="8"/>
                <c:pt idx="0">
                  <c:v>47</c:v>
                </c:pt>
                <c:pt idx="1">
                  <c:v>41</c:v>
                </c:pt>
                <c:pt idx="2">
                  <c:v>38</c:v>
                </c:pt>
                <c:pt idx="3" formatCode="0">
                  <c:v>31</c:v>
                </c:pt>
                <c:pt idx="4" formatCode="0">
                  <c:v>32</c:v>
                </c:pt>
                <c:pt idx="5" formatCode="0">
                  <c:v>30</c:v>
                </c:pt>
                <c:pt idx="6">
                  <c:v>17</c:v>
                </c:pt>
                <c:pt idx="7">
                  <c:v>17</c:v>
                </c:pt>
              </c:numCache>
            </c:numRef>
          </c:val>
          <c:extLst>
            <c:ext xmlns:c16="http://schemas.microsoft.com/office/drawing/2014/chart" uri="{C3380CC4-5D6E-409C-BE32-E72D297353CC}">
              <c16:uniqueId val="{00000013-B6A6-47AB-8902-FDC6581DD1EE}"/>
            </c:ext>
          </c:extLst>
        </c:ser>
        <c:ser>
          <c:idx val="6"/>
          <c:order val="6"/>
          <c:tx>
            <c:strRef>
              <c:f>Sheet1!$H$1</c:f>
              <c:strCache>
                <c:ptCount val="1"/>
                <c:pt idx="0">
                  <c:v>2023</c:v>
                </c:pt>
              </c:strCache>
            </c:strRef>
          </c:tx>
          <c:spPr>
            <a:solidFill>
              <a:schemeClr val="accent4">
                <a:shade val="61000"/>
              </a:schemeClr>
            </a:solidFill>
            <a:ln>
              <a:noFill/>
            </a:ln>
            <a:effectLst/>
          </c:spPr>
          <c:invertIfNegative val="0"/>
          <c:dLbls>
            <c:spPr>
              <a:noFill/>
              <a:ln>
                <a:noFill/>
              </a:ln>
              <a:effectLst/>
            </c:spPr>
            <c:txPr>
              <a:bodyPr rot="0" spcFirstLastPara="1" vertOverflow="ellipsis" vert="horz" wrap="square" anchor="ctr" anchorCtr="1"/>
              <a:lstStyle/>
              <a:p>
                <a:pPr>
                  <a:defRPr sz="900" b="1" i="0" u="none" strike="noStrike" kern="1200" baseline="0">
                    <a:solidFill>
                      <a:schemeClr val="tx1">
                        <a:lumMod val="75000"/>
                        <a:lumOff val="25000"/>
                      </a:schemeClr>
                    </a:solidFill>
                    <a:latin typeface="Aptos" panose="020B0004020202020204" pitchFamily="34"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Elections</c:v>
                </c:pt>
                <c:pt idx="1">
                  <c:v>Trust the supreme court</c:v>
                </c:pt>
                <c:pt idx="2">
                  <c:v>Trust the RCMP</c:v>
                </c:pt>
                <c:pt idx="3">
                  <c:v>Your municipal government</c:v>
                </c:pt>
                <c:pt idx="4">
                  <c:v>Parliament</c:v>
                </c:pt>
                <c:pt idx="5">
                  <c:v>The prime minister</c:v>
                </c:pt>
                <c:pt idx="6">
                  <c:v>The mass media</c:v>
                </c:pt>
                <c:pt idx="7">
                  <c:v>Political parties</c:v>
                </c:pt>
              </c:strCache>
            </c:strRef>
          </c:cat>
          <c:val>
            <c:numRef>
              <c:f>Sheet1!$H$2:$H$9</c:f>
              <c:numCache>
                <c:formatCode>General</c:formatCode>
                <c:ptCount val="8"/>
                <c:pt idx="0">
                  <c:v>42</c:v>
                </c:pt>
                <c:pt idx="1">
                  <c:v>36</c:v>
                </c:pt>
                <c:pt idx="2">
                  <c:v>38</c:v>
                </c:pt>
                <c:pt idx="3" formatCode="0">
                  <c:v>29</c:v>
                </c:pt>
                <c:pt idx="4" formatCode="0">
                  <c:v>26</c:v>
                </c:pt>
                <c:pt idx="5" formatCode="0">
                  <c:v>23</c:v>
                </c:pt>
                <c:pt idx="6">
                  <c:v>17</c:v>
                </c:pt>
                <c:pt idx="7">
                  <c:v>15</c:v>
                </c:pt>
              </c:numCache>
            </c:numRef>
          </c:val>
          <c:extLst>
            <c:ext xmlns:c16="http://schemas.microsoft.com/office/drawing/2014/chart" uri="{C3380CC4-5D6E-409C-BE32-E72D297353CC}">
              <c16:uniqueId val="{00000014-B6A6-47AB-8902-FDC6581DD1EE}"/>
            </c:ext>
          </c:extLst>
        </c:ser>
        <c:ser>
          <c:idx val="7"/>
          <c:order val="7"/>
          <c:tx>
            <c:strRef>
              <c:f>Sheet1!$I$1</c:f>
              <c:strCache>
                <c:ptCount val="1"/>
                <c:pt idx="0">
                  <c:v>2025</c:v>
                </c:pt>
              </c:strCache>
            </c:strRef>
          </c:tx>
          <c:spPr>
            <a:solidFill>
              <a:schemeClr val="accent4">
                <a:shade val="4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Aptos" panose="020B0004020202020204" pitchFamily="34"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Elections</c:v>
                </c:pt>
                <c:pt idx="1">
                  <c:v>Trust the supreme court</c:v>
                </c:pt>
                <c:pt idx="2">
                  <c:v>Trust the RCMP</c:v>
                </c:pt>
                <c:pt idx="3">
                  <c:v>Your municipal government</c:v>
                </c:pt>
                <c:pt idx="4">
                  <c:v>Parliament</c:v>
                </c:pt>
                <c:pt idx="5">
                  <c:v>The prime minister</c:v>
                </c:pt>
                <c:pt idx="6">
                  <c:v>The mass media</c:v>
                </c:pt>
                <c:pt idx="7">
                  <c:v>Political parties</c:v>
                </c:pt>
              </c:strCache>
            </c:strRef>
          </c:cat>
          <c:val>
            <c:numRef>
              <c:f>Sheet1!$I$2:$I$9</c:f>
              <c:numCache>
                <c:formatCode>General</c:formatCode>
                <c:ptCount val="8"/>
                <c:pt idx="0">
                  <c:v>41</c:v>
                </c:pt>
                <c:pt idx="1">
                  <c:v>38</c:v>
                </c:pt>
                <c:pt idx="2">
                  <c:v>41</c:v>
                </c:pt>
                <c:pt idx="3">
                  <c:v>25</c:v>
                </c:pt>
                <c:pt idx="4">
                  <c:v>25</c:v>
                </c:pt>
                <c:pt idx="5">
                  <c:v>32</c:v>
                </c:pt>
                <c:pt idx="6">
                  <c:v>15</c:v>
                </c:pt>
                <c:pt idx="7">
                  <c:v>12</c:v>
                </c:pt>
              </c:numCache>
            </c:numRef>
          </c:val>
          <c:extLst>
            <c:ext xmlns:c16="http://schemas.microsoft.com/office/drawing/2014/chart" uri="{C3380CC4-5D6E-409C-BE32-E72D297353CC}">
              <c16:uniqueId val="{00000000-27DF-423B-BBC3-C71BFEE64748}"/>
            </c:ext>
          </c:extLst>
        </c:ser>
        <c:dLbls>
          <c:showLegendKey val="0"/>
          <c:showVal val="0"/>
          <c:showCatName val="0"/>
          <c:showSerName val="0"/>
          <c:showPercent val="0"/>
          <c:showBubbleSize val="0"/>
        </c:dLbls>
        <c:gapWidth val="150"/>
        <c:axId val="1823323872"/>
        <c:axId val="1823327200"/>
      </c:barChart>
      <c:catAx>
        <c:axId val="18233238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Aptos" panose="020B0004020202020204" pitchFamily="34" charset="0"/>
                <a:ea typeface="+mn-ea"/>
                <a:cs typeface="+mn-cs"/>
              </a:defRPr>
            </a:pPr>
            <a:endParaRPr lang="en-US"/>
          </a:p>
        </c:txPr>
        <c:crossAx val="1823327200"/>
        <c:crosses val="autoZero"/>
        <c:auto val="1"/>
        <c:lblAlgn val="ctr"/>
        <c:lblOffset val="100"/>
        <c:noMultiLvlLbl val="0"/>
      </c:catAx>
      <c:valAx>
        <c:axId val="1823327200"/>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Aptos" panose="020B0004020202020204" pitchFamily="34" charset="0"/>
                <a:ea typeface="+mn-ea"/>
                <a:cs typeface="+mn-cs"/>
              </a:defRPr>
            </a:pPr>
            <a:endParaRPr lang="en-US"/>
          </a:p>
        </c:txPr>
        <c:crossAx val="1823323872"/>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Aptos" panose="020B0004020202020204" pitchFamily="34" charset="0"/>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200">
          <a:latin typeface="Aptos" panose="020B0004020202020204" pitchFamily="34" charset="0"/>
        </a:defRPr>
      </a:pPr>
      <a:endParaRPr lang="en-US"/>
    </a:p>
  </c:txPr>
  <c:externalData r:id="rId3">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920" b="0" i="0" u="none" strike="noStrike" kern="1200" spc="0" baseline="0">
                <a:solidFill>
                  <a:schemeClr val="tx1">
                    <a:lumMod val="65000"/>
                    <a:lumOff val="35000"/>
                  </a:schemeClr>
                </a:solidFill>
                <a:latin typeface="+mn-lt"/>
                <a:ea typeface="+mn-ea"/>
                <a:cs typeface="+mn-cs"/>
              </a:defRPr>
            </a:pPr>
            <a:r>
              <a:rPr lang="en-US" b="1" dirty="0"/>
              <a:t>Answers on a 7-point scale</a:t>
            </a:r>
          </a:p>
        </c:rich>
      </c:tx>
      <c:overlay val="0"/>
      <c:spPr>
        <a:noFill/>
        <a:ln>
          <a:noFill/>
        </a:ln>
        <a:effectLst/>
      </c:spPr>
      <c:txPr>
        <a:bodyPr rot="0" spcFirstLastPara="1" vertOverflow="ellipsis" vert="horz" wrap="square" anchor="ctr" anchorCtr="1"/>
        <a:lstStyle/>
        <a:p>
          <a:pPr>
            <a:defRPr sz="192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Sheet1!$A$2</c:f>
              <c:strCache>
                <c:ptCount val="1"/>
                <c:pt idx="0">
                  <c:v>A lot of trust (6 or 7)</c:v>
                </c:pt>
              </c:strCache>
            </c:strRef>
          </c:tx>
          <c:spPr>
            <a:ln w="50800" cap="rnd">
              <a:solidFill>
                <a:schemeClr val="accent4">
                  <a:lumMod val="40000"/>
                  <a:lumOff val="60000"/>
                </a:schemeClr>
              </a:solidFill>
              <a:prstDash val="sysDash"/>
              <a:round/>
            </a:ln>
            <a:effectLst/>
          </c:spPr>
          <c:marker>
            <c:symbol val="circle"/>
            <c:size val="9"/>
            <c:spPr>
              <a:solidFill>
                <a:schemeClr val="accent4">
                  <a:lumMod val="50000"/>
                </a:schemeClr>
              </a:solidFill>
              <a:ln w="9525">
                <a:solidFill>
                  <a:schemeClr val="accent4">
                    <a:lumMod val="20000"/>
                    <a:lumOff val="80000"/>
                  </a:schemeClr>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Sheet1!$B$1:$I$1</c:f>
              <c:strCache>
                <c:ptCount val="7"/>
                <c:pt idx="0">
                  <c:v>2010</c:v>
                </c:pt>
                <c:pt idx="1">
                  <c:v>2012</c:v>
                </c:pt>
                <c:pt idx="2">
                  <c:v>2014</c:v>
                </c:pt>
                <c:pt idx="3">
                  <c:v>2017</c:v>
                </c:pt>
                <c:pt idx="4">
                  <c:v>2021</c:v>
                </c:pt>
                <c:pt idx="5">
                  <c:v>2023</c:v>
                </c:pt>
                <c:pt idx="6">
                  <c:v>2025</c:v>
                </c:pt>
              </c:strCache>
            </c:strRef>
          </c:cat>
          <c:val>
            <c:numRef>
              <c:f>Sheet1!$B$2:$I$2</c:f>
              <c:numCache>
                <c:formatCode>General</c:formatCode>
                <c:ptCount val="7"/>
                <c:pt idx="0">
                  <c:v>16</c:v>
                </c:pt>
                <c:pt idx="1">
                  <c:v>22</c:v>
                </c:pt>
                <c:pt idx="2">
                  <c:v>23</c:v>
                </c:pt>
                <c:pt idx="3">
                  <c:v>21</c:v>
                </c:pt>
                <c:pt idx="4">
                  <c:v>31</c:v>
                </c:pt>
                <c:pt idx="5">
                  <c:v>28</c:v>
                </c:pt>
                <c:pt idx="6">
                  <c:v>26</c:v>
                </c:pt>
              </c:numCache>
            </c:numRef>
          </c:val>
          <c:smooth val="0"/>
          <c:extLst>
            <c:ext xmlns:c16="http://schemas.microsoft.com/office/drawing/2014/chart" uri="{C3380CC4-5D6E-409C-BE32-E72D297353CC}">
              <c16:uniqueId val="{00000000-9543-493F-8757-DEE6F6ABC663}"/>
            </c:ext>
          </c:extLst>
        </c:ser>
        <c:ser>
          <c:idx val="1"/>
          <c:order val="1"/>
          <c:tx>
            <c:strRef>
              <c:f>Sheet1!$A$3</c:f>
              <c:strCache>
                <c:ptCount val="1"/>
                <c:pt idx="0">
                  <c:v>"Positive" trust" (5 to 7)</c:v>
                </c:pt>
              </c:strCache>
            </c:strRef>
          </c:tx>
          <c:spPr>
            <a:ln w="50800" cap="rnd">
              <a:solidFill>
                <a:schemeClr val="accent4"/>
              </a:solidFill>
              <a:prstDash val="sysDot"/>
              <a:round/>
            </a:ln>
            <a:effectLst/>
          </c:spPr>
          <c:marker>
            <c:symbol val="diamond"/>
            <c:size val="9"/>
            <c:spPr>
              <a:solidFill>
                <a:schemeClr val="accent4">
                  <a:lumMod val="20000"/>
                  <a:lumOff val="80000"/>
                </a:schemeClr>
              </a:solidFill>
              <a:ln w="9525">
                <a:solidFill>
                  <a:schemeClr val="accent4">
                    <a:lumMod val="50000"/>
                  </a:schemeClr>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Sheet1!$B$1:$I$1</c:f>
              <c:strCache>
                <c:ptCount val="7"/>
                <c:pt idx="0">
                  <c:v>2010</c:v>
                </c:pt>
                <c:pt idx="1">
                  <c:v>2012</c:v>
                </c:pt>
                <c:pt idx="2">
                  <c:v>2014</c:v>
                </c:pt>
                <c:pt idx="3">
                  <c:v>2017</c:v>
                </c:pt>
                <c:pt idx="4">
                  <c:v>2021</c:v>
                </c:pt>
                <c:pt idx="5">
                  <c:v>2023</c:v>
                </c:pt>
                <c:pt idx="6">
                  <c:v>2025</c:v>
                </c:pt>
              </c:strCache>
            </c:strRef>
          </c:cat>
          <c:val>
            <c:numRef>
              <c:f>Sheet1!$B$3:$I$3</c:f>
              <c:numCache>
                <c:formatCode>General</c:formatCode>
                <c:ptCount val="7"/>
                <c:pt idx="0">
                  <c:v>43</c:v>
                </c:pt>
                <c:pt idx="1">
                  <c:v>51</c:v>
                </c:pt>
                <c:pt idx="2">
                  <c:v>52</c:v>
                </c:pt>
                <c:pt idx="3">
                  <c:v>50</c:v>
                </c:pt>
                <c:pt idx="4">
                  <c:v>59</c:v>
                </c:pt>
                <c:pt idx="5">
                  <c:v>53</c:v>
                </c:pt>
                <c:pt idx="6">
                  <c:v>53</c:v>
                </c:pt>
              </c:numCache>
            </c:numRef>
          </c:val>
          <c:smooth val="0"/>
          <c:extLst>
            <c:ext xmlns:c16="http://schemas.microsoft.com/office/drawing/2014/chart" uri="{C3380CC4-5D6E-409C-BE32-E72D297353CC}">
              <c16:uniqueId val="{00000001-9543-493F-8757-DEE6F6ABC663}"/>
            </c:ext>
          </c:extLst>
        </c:ser>
        <c:ser>
          <c:idx val="2"/>
          <c:order val="2"/>
          <c:tx>
            <c:strRef>
              <c:f>Sheet1!$A$4</c:f>
              <c:strCache>
                <c:ptCount val="1"/>
                <c:pt idx="0">
                  <c:v>Some or a lot of trust (4 to 7)</c:v>
                </c:pt>
              </c:strCache>
            </c:strRef>
          </c:tx>
          <c:spPr>
            <a:ln w="50800" cap="rnd">
              <a:solidFill>
                <a:schemeClr val="accent4">
                  <a:lumMod val="50000"/>
                </a:schemeClr>
              </a:solidFill>
              <a:round/>
            </a:ln>
            <a:effectLst/>
          </c:spPr>
          <c:marker>
            <c:symbol val="star"/>
            <c:size val="9"/>
            <c:spPr>
              <a:solidFill>
                <a:schemeClr val="accent4">
                  <a:lumMod val="20000"/>
                  <a:lumOff val="80000"/>
                </a:schemeClr>
              </a:solidFill>
              <a:ln w="9525">
                <a:solidFill>
                  <a:srgbClr val="002060"/>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Sheet1!$B$1:$I$1</c:f>
              <c:strCache>
                <c:ptCount val="7"/>
                <c:pt idx="0">
                  <c:v>2010</c:v>
                </c:pt>
                <c:pt idx="1">
                  <c:v>2012</c:v>
                </c:pt>
                <c:pt idx="2">
                  <c:v>2014</c:v>
                </c:pt>
                <c:pt idx="3">
                  <c:v>2017</c:v>
                </c:pt>
                <c:pt idx="4">
                  <c:v>2021</c:v>
                </c:pt>
                <c:pt idx="5">
                  <c:v>2023</c:v>
                </c:pt>
                <c:pt idx="6">
                  <c:v>2025</c:v>
                </c:pt>
              </c:strCache>
            </c:strRef>
          </c:cat>
          <c:val>
            <c:numRef>
              <c:f>Sheet1!$B$4:$I$4</c:f>
              <c:numCache>
                <c:formatCode>General</c:formatCode>
                <c:ptCount val="7"/>
                <c:pt idx="0">
                  <c:v>67</c:v>
                </c:pt>
                <c:pt idx="1">
                  <c:v>73</c:v>
                </c:pt>
                <c:pt idx="2">
                  <c:v>75</c:v>
                </c:pt>
                <c:pt idx="3">
                  <c:v>73</c:v>
                </c:pt>
                <c:pt idx="4">
                  <c:v>81</c:v>
                </c:pt>
                <c:pt idx="5">
                  <c:v>75</c:v>
                </c:pt>
                <c:pt idx="6">
                  <c:v>75</c:v>
                </c:pt>
              </c:numCache>
            </c:numRef>
          </c:val>
          <c:smooth val="0"/>
          <c:extLst>
            <c:ext xmlns:c16="http://schemas.microsoft.com/office/drawing/2014/chart" uri="{C3380CC4-5D6E-409C-BE32-E72D297353CC}">
              <c16:uniqueId val="{00000002-9543-493F-8757-DEE6F6ABC663}"/>
            </c:ext>
          </c:extLst>
        </c:ser>
        <c:dLbls>
          <c:showLegendKey val="0"/>
          <c:showVal val="0"/>
          <c:showCatName val="0"/>
          <c:showSerName val="0"/>
          <c:showPercent val="0"/>
          <c:showBubbleSize val="0"/>
        </c:dLbls>
        <c:marker val="1"/>
        <c:smooth val="0"/>
        <c:axId val="998499231"/>
        <c:axId val="998497311"/>
      </c:lineChart>
      <c:catAx>
        <c:axId val="99849923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998497311"/>
        <c:crosses val="autoZero"/>
        <c:auto val="1"/>
        <c:lblAlgn val="ctr"/>
        <c:lblOffset val="100"/>
        <c:noMultiLvlLbl val="0"/>
      </c:catAx>
      <c:valAx>
        <c:axId val="998497311"/>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998499231"/>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600"/>
      </a:pPr>
      <a:endParaRPr lang="en-US"/>
    </a:p>
  </c:txPr>
  <c:externalData r:id="rId3">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Sheet1!$B$1</c:f>
              <c:strCache>
                <c:ptCount val="1"/>
                <c:pt idx="0">
                  <c:v>2010</c:v>
                </c:pt>
              </c:strCache>
            </c:strRef>
          </c:tx>
          <c:spPr>
            <a:ln w="50800" cap="rnd">
              <a:solidFill>
                <a:schemeClr val="accent1"/>
              </a:solidFill>
              <a:round/>
            </a:ln>
            <a:effectLst/>
          </c:spPr>
          <c:marker>
            <c:symbol val="square"/>
            <c:size val="9"/>
            <c:spPr>
              <a:solidFill>
                <a:schemeClr val="accent1">
                  <a:lumMod val="20000"/>
                  <a:lumOff val="80000"/>
                </a:schemeClr>
              </a:solidFill>
              <a:ln w="9525">
                <a:solidFill>
                  <a:schemeClr val="accent1"/>
                </a:solidFill>
              </a:ln>
              <a:effectLst/>
            </c:spPr>
          </c:marker>
          <c:dLbls>
            <c:dLbl>
              <c:idx val="0"/>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AD11-4749-A5F5-CC6D9CC1A1E1}"/>
                </c:ext>
              </c:extLst>
            </c:dLbl>
            <c:dLbl>
              <c:idx val="1"/>
              <c:dLblPos val="b"/>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AD11-4749-A5F5-CC6D9CC1A1E1}"/>
                </c:ext>
              </c:extLst>
            </c:dLbl>
            <c:dLbl>
              <c:idx val="3"/>
              <c:dLblPos val="l"/>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AD11-4749-A5F5-CC6D9CC1A1E1}"/>
                </c:ext>
              </c:extLst>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Sheet1!$A$2:$A$8</c:f>
              <c:numCache>
                <c:formatCode>General</c:formatCode>
                <c:ptCount val="7"/>
                <c:pt idx="0">
                  <c:v>7</c:v>
                </c:pt>
                <c:pt idx="1">
                  <c:v>6</c:v>
                </c:pt>
                <c:pt idx="2">
                  <c:v>5</c:v>
                </c:pt>
                <c:pt idx="3">
                  <c:v>4</c:v>
                </c:pt>
                <c:pt idx="4">
                  <c:v>3</c:v>
                </c:pt>
                <c:pt idx="5">
                  <c:v>2</c:v>
                </c:pt>
                <c:pt idx="6">
                  <c:v>1</c:v>
                </c:pt>
              </c:numCache>
            </c:numRef>
          </c:cat>
          <c:val>
            <c:numRef>
              <c:f>Sheet1!$B$2:$B$8</c:f>
              <c:numCache>
                <c:formatCode>General</c:formatCode>
                <c:ptCount val="7"/>
                <c:pt idx="0">
                  <c:v>3</c:v>
                </c:pt>
                <c:pt idx="1">
                  <c:v>13</c:v>
                </c:pt>
                <c:pt idx="2">
                  <c:v>27</c:v>
                </c:pt>
                <c:pt idx="3">
                  <c:v>24</c:v>
                </c:pt>
                <c:pt idx="4">
                  <c:v>15</c:v>
                </c:pt>
                <c:pt idx="5">
                  <c:v>10</c:v>
                </c:pt>
                <c:pt idx="6">
                  <c:v>9</c:v>
                </c:pt>
              </c:numCache>
            </c:numRef>
          </c:val>
          <c:smooth val="0"/>
          <c:extLst>
            <c:ext xmlns:c16="http://schemas.microsoft.com/office/drawing/2014/chart" uri="{C3380CC4-5D6E-409C-BE32-E72D297353CC}">
              <c16:uniqueId val="{00000000-BF5A-4F59-8AB8-0082EECDACAC}"/>
            </c:ext>
          </c:extLst>
        </c:ser>
        <c:ser>
          <c:idx val="1"/>
          <c:order val="1"/>
          <c:tx>
            <c:strRef>
              <c:f>Sheet1!$C$1</c:f>
              <c:strCache>
                <c:ptCount val="1"/>
                <c:pt idx="0">
                  <c:v>2012</c:v>
                </c:pt>
              </c:strCache>
            </c:strRef>
          </c:tx>
          <c:spPr>
            <a:ln w="28575" cap="rnd">
              <a:solidFill>
                <a:schemeClr val="accent2"/>
              </a:solidFill>
              <a:round/>
            </a:ln>
            <a:effectLst/>
          </c:spPr>
          <c:marker>
            <c:symbol val="none"/>
          </c:marker>
          <c:cat>
            <c:numRef>
              <c:f>Sheet1!$A$2:$A$8</c:f>
              <c:numCache>
                <c:formatCode>General</c:formatCode>
                <c:ptCount val="7"/>
                <c:pt idx="0">
                  <c:v>7</c:v>
                </c:pt>
                <c:pt idx="1">
                  <c:v>6</c:v>
                </c:pt>
                <c:pt idx="2">
                  <c:v>5</c:v>
                </c:pt>
                <c:pt idx="3">
                  <c:v>4</c:v>
                </c:pt>
                <c:pt idx="4">
                  <c:v>3</c:v>
                </c:pt>
                <c:pt idx="5">
                  <c:v>2</c:v>
                </c:pt>
                <c:pt idx="6">
                  <c:v>1</c:v>
                </c:pt>
              </c:numCache>
            </c:numRef>
          </c:cat>
          <c:val>
            <c:numRef>
              <c:f>Sheet1!$C$2:$C$8</c:f>
            </c:numRef>
          </c:val>
          <c:smooth val="0"/>
          <c:extLst>
            <c:ext xmlns:c16="http://schemas.microsoft.com/office/drawing/2014/chart" uri="{C3380CC4-5D6E-409C-BE32-E72D297353CC}">
              <c16:uniqueId val="{00000001-BF5A-4F59-8AB8-0082EECDACAC}"/>
            </c:ext>
          </c:extLst>
        </c:ser>
        <c:ser>
          <c:idx val="2"/>
          <c:order val="2"/>
          <c:tx>
            <c:strRef>
              <c:f>Sheet1!$D$1</c:f>
              <c:strCache>
                <c:ptCount val="1"/>
                <c:pt idx="0">
                  <c:v>2014</c:v>
                </c:pt>
              </c:strCache>
            </c:strRef>
          </c:tx>
          <c:spPr>
            <a:ln w="28575" cap="rnd">
              <a:solidFill>
                <a:schemeClr val="accent3"/>
              </a:solidFill>
              <a:round/>
            </a:ln>
            <a:effectLst/>
          </c:spPr>
          <c:marker>
            <c:symbol val="none"/>
          </c:marker>
          <c:cat>
            <c:numRef>
              <c:f>Sheet1!$A$2:$A$8</c:f>
              <c:numCache>
                <c:formatCode>General</c:formatCode>
                <c:ptCount val="7"/>
                <c:pt idx="0">
                  <c:v>7</c:v>
                </c:pt>
                <c:pt idx="1">
                  <c:v>6</c:v>
                </c:pt>
                <c:pt idx="2">
                  <c:v>5</c:v>
                </c:pt>
                <c:pt idx="3">
                  <c:v>4</c:v>
                </c:pt>
                <c:pt idx="4">
                  <c:v>3</c:v>
                </c:pt>
                <c:pt idx="5">
                  <c:v>2</c:v>
                </c:pt>
                <c:pt idx="6">
                  <c:v>1</c:v>
                </c:pt>
              </c:numCache>
            </c:numRef>
          </c:cat>
          <c:val>
            <c:numRef>
              <c:f>Sheet1!$D$2:$D$8</c:f>
            </c:numRef>
          </c:val>
          <c:smooth val="0"/>
          <c:extLst>
            <c:ext xmlns:c16="http://schemas.microsoft.com/office/drawing/2014/chart" uri="{C3380CC4-5D6E-409C-BE32-E72D297353CC}">
              <c16:uniqueId val="{00000002-BF5A-4F59-8AB8-0082EECDACAC}"/>
            </c:ext>
          </c:extLst>
        </c:ser>
        <c:ser>
          <c:idx val="3"/>
          <c:order val="3"/>
          <c:tx>
            <c:strRef>
              <c:f>Sheet1!$E$1</c:f>
              <c:strCache>
                <c:ptCount val="1"/>
                <c:pt idx="0">
                  <c:v>2017</c:v>
                </c:pt>
              </c:strCache>
            </c:strRef>
          </c:tx>
          <c:spPr>
            <a:ln w="28575" cap="rnd">
              <a:solidFill>
                <a:schemeClr val="accent4"/>
              </a:solidFill>
              <a:round/>
            </a:ln>
            <a:effectLst/>
          </c:spPr>
          <c:marker>
            <c:symbol val="none"/>
          </c:marker>
          <c:cat>
            <c:numRef>
              <c:f>Sheet1!$A$2:$A$8</c:f>
              <c:numCache>
                <c:formatCode>General</c:formatCode>
                <c:ptCount val="7"/>
                <c:pt idx="0">
                  <c:v>7</c:v>
                </c:pt>
                <c:pt idx="1">
                  <c:v>6</c:v>
                </c:pt>
                <c:pt idx="2">
                  <c:v>5</c:v>
                </c:pt>
                <c:pt idx="3">
                  <c:v>4</c:v>
                </c:pt>
                <c:pt idx="4">
                  <c:v>3</c:v>
                </c:pt>
                <c:pt idx="5">
                  <c:v>2</c:v>
                </c:pt>
                <c:pt idx="6">
                  <c:v>1</c:v>
                </c:pt>
              </c:numCache>
            </c:numRef>
          </c:cat>
          <c:val>
            <c:numRef>
              <c:f>Sheet1!$E$2:$E$8</c:f>
            </c:numRef>
          </c:val>
          <c:smooth val="0"/>
          <c:extLst>
            <c:ext xmlns:c16="http://schemas.microsoft.com/office/drawing/2014/chart" uri="{C3380CC4-5D6E-409C-BE32-E72D297353CC}">
              <c16:uniqueId val="{00000003-BF5A-4F59-8AB8-0082EECDACAC}"/>
            </c:ext>
          </c:extLst>
        </c:ser>
        <c:ser>
          <c:idx val="4"/>
          <c:order val="4"/>
          <c:tx>
            <c:strRef>
              <c:f>Sheet1!$F$1</c:f>
              <c:strCache>
                <c:ptCount val="1"/>
                <c:pt idx="0">
                  <c:v>2019</c:v>
                </c:pt>
              </c:strCache>
            </c:strRef>
          </c:tx>
          <c:spPr>
            <a:ln w="28575" cap="rnd">
              <a:solidFill>
                <a:schemeClr val="accent5"/>
              </a:solidFill>
              <a:round/>
            </a:ln>
            <a:effectLst/>
          </c:spPr>
          <c:marker>
            <c:symbol val="none"/>
          </c:marker>
          <c:cat>
            <c:numRef>
              <c:f>Sheet1!$A$2:$A$8</c:f>
              <c:numCache>
                <c:formatCode>General</c:formatCode>
                <c:ptCount val="7"/>
                <c:pt idx="0">
                  <c:v>7</c:v>
                </c:pt>
                <c:pt idx="1">
                  <c:v>6</c:v>
                </c:pt>
                <c:pt idx="2">
                  <c:v>5</c:v>
                </c:pt>
                <c:pt idx="3">
                  <c:v>4</c:v>
                </c:pt>
                <c:pt idx="4">
                  <c:v>3</c:v>
                </c:pt>
                <c:pt idx="5">
                  <c:v>2</c:v>
                </c:pt>
                <c:pt idx="6">
                  <c:v>1</c:v>
                </c:pt>
              </c:numCache>
            </c:numRef>
          </c:cat>
          <c:val>
            <c:numRef>
              <c:f>Sheet1!$F$2:$F$8</c:f>
            </c:numRef>
          </c:val>
          <c:smooth val="0"/>
          <c:extLst>
            <c:ext xmlns:c16="http://schemas.microsoft.com/office/drawing/2014/chart" uri="{C3380CC4-5D6E-409C-BE32-E72D297353CC}">
              <c16:uniqueId val="{00000004-BF5A-4F59-8AB8-0082EECDACAC}"/>
            </c:ext>
          </c:extLst>
        </c:ser>
        <c:ser>
          <c:idx val="5"/>
          <c:order val="5"/>
          <c:tx>
            <c:strRef>
              <c:f>Sheet1!$G$1</c:f>
              <c:strCache>
                <c:ptCount val="1"/>
                <c:pt idx="0">
                  <c:v>2021</c:v>
                </c:pt>
              </c:strCache>
            </c:strRef>
          </c:tx>
          <c:spPr>
            <a:ln w="28575" cap="rnd">
              <a:solidFill>
                <a:schemeClr val="accent6"/>
              </a:solidFill>
              <a:round/>
            </a:ln>
            <a:effectLst/>
          </c:spPr>
          <c:marker>
            <c:symbol val="none"/>
          </c:marker>
          <c:cat>
            <c:numRef>
              <c:f>Sheet1!$A$2:$A$8</c:f>
              <c:numCache>
                <c:formatCode>General</c:formatCode>
                <c:ptCount val="7"/>
                <c:pt idx="0">
                  <c:v>7</c:v>
                </c:pt>
                <c:pt idx="1">
                  <c:v>6</c:v>
                </c:pt>
                <c:pt idx="2">
                  <c:v>5</c:v>
                </c:pt>
                <c:pt idx="3">
                  <c:v>4</c:v>
                </c:pt>
                <c:pt idx="4">
                  <c:v>3</c:v>
                </c:pt>
                <c:pt idx="5">
                  <c:v>2</c:v>
                </c:pt>
                <c:pt idx="6">
                  <c:v>1</c:v>
                </c:pt>
              </c:numCache>
            </c:numRef>
          </c:cat>
          <c:val>
            <c:numRef>
              <c:f>Sheet1!$G$2:$G$8</c:f>
            </c:numRef>
          </c:val>
          <c:smooth val="0"/>
          <c:extLst>
            <c:ext xmlns:c16="http://schemas.microsoft.com/office/drawing/2014/chart" uri="{C3380CC4-5D6E-409C-BE32-E72D297353CC}">
              <c16:uniqueId val="{00000005-BF5A-4F59-8AB8-0082EECDACAC}"/>
            </c:ext>
          </c:extLst>
        </c:ser>
        <c:ser>
          <c:idx val="6"/>
          <c:order val="6"/>
          <c:tx>
            <c:strRef>
              <c:f>Sheet1!$H$1</c:f>
              <c:strCache>
                <c:ptCount val="1"/>
                <c:pt idx="0">
                  <c:v>2025</c:v>
                </c:pt>
              </c:strCache>
            </c:strRef>
          </c:tx>
          <c:spPr>
            <a:ln w="50800" cap="rnd">
              <a:solidFill>
                <a:schemeClr val="accent5">
                  <a:lumMod val="60000"/>
                  <a:lumOff val="40000"/>
                </a:schemeClr>
              </a:solidFill>
              <a:round/>
            </a:ln>
            <a:effectLst/>
          </c:spPr>
          <c:marker>
            <c:symbol val="diamond"/>
            <c:size val="9"/>
            <c:spPr>
              <a:solidFill>
                <a:schemeClr val="accent5">
                  <a:lumMod val="75000"/>
                </a:schemeClr>
              </a:solidFill>
              <a:ln w="9525">
                <a:solidFill>
                  <a:schemeClr val="accent5">
                    <a:lumMod val="20000"/>
                    <a:lumOff val="80000"/>
                  </a:schemeClr>
                </a:solidFill>
              </a:ln>
              <a:effectLst/>
            </c:spPr>
          </c:marker>
          <c:dLbls>
            <c:dLbl>
              <c:idx val="0"/>
              <c:dLblPos val="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AD11-4749-A5F5-CC6D9CC1A1E1}"/>
                </c:ext>
              </c:extLst>
            </c:dLbl>
            <c:dLbl>
              <c:idx val="1"/>
              <c:dLblPos val="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AD11-4749-A5F5-CC6D9CC1A1E1}"/>
                </c:ext>
              </c:extLst>
            </c:dLbl>
            <c:dLbl>
              <c:idx val="3"/>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AD11-4749-A5F5-CC6D9CC1A1E1}"/>
                </c:ext>
              </c:extLst>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Sheet1!$A$2:$A$8</c:f>
              <c:numCache>
                <c:formatCode>General</c:formatCode>
                <c:ptCount val="7"/>
                <c:pt idx="0">
                  <c:v>7</c:v>
                </c:pt>
                <c:pt idx="1">
                  <c:v>6</c:v>
                </c:pt>
                <c:pt idx="2">
                  <c:v>5</c:v>
                </c:pt>
                <c:pt idx="3">
                  <c:v>4</c:v>
                </c:pt>
                <c:pt idx="4">
                  <c:v>3</c:v>
                </c:pt>
                <c:pt idx="5">
                  <c:v>2</c:v>
                </c:pt>
                <c:pt idx="6">
                  <c:v>1</c:v>
                </c:pt>
              </c:numCache>
            </c:numRef>
          </c:cat>
          <c:val>
            <c:numRef>
              <c:f>Sheet1!$H$2:$H$8</c:f>
              <c:numCache>
                <c:formatCode>General</c:formatCode>
                <c:ptCount val="7"/>
                <c:pt idx="0">
                  <c:v>8</c:v>
                </c:pt>
                <c:pt idx="1">
                  <c:v>18</c:v>
                </c:pt>
                <c:pt idx="2">
                  <c:v>27</c:v>
                </c:pt>
                <c:pt idx="3">
                  <c:v>22</c:v>
                </c:pt>
                <c:pt idx="4">
                  <c:v>11</c:v>
                </c:pt>
                <c:pt idx="5">
                  <c:v>6</c:v>
                </c:pt>
                <c:pt idx="6">
                  <c:v>7</c:v>
                </c:pt>
              </c:numCache>
            </c:numRef>
          </c:val>
          <c:smooth val="0"/>
          <c:extLst>
            <c:ext xmlns:c16="http://schemas.microsoft.com/office/drawing/2014/chart" uri="{C3380CC4-5D6E-409C-BE32-E72D297353CC}">
              <c16:uniqueId val="{00000006-BF5A-4F59-8AB8-0082EECDACAC}"/>
            </c:ext>
          </c:extLst>
        </c:ser>
        <c:dLbls>
          <c:showLegendKey val="0"/>
          <c:showVal val="0"/>
          <c:showCatName val="0"/>
          <c:showSerName val="0"/>
          <c:showPercent val="0"/>
          <c:showBubbleSize val="0"/>
        </c:dLbls>
        <c:marker val="1"/>
        <c:smooth val="0"/>
        <c:axId val="1700163119"/>
        <c:axId val="747928495"/>
      </c:lineChart>
      <c:catAx>
        <c:axId val="1700163119"/>
        <c:scaling>
          <c:orientation val="maxMin"/>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747928495"/>
        <c:crosses val="autoZero"/>
        <c:auto val="1"/>
        <c:lblAlgn val="ctr"/>
        <c:lblOffset val="100"/>
        <c:noMultiLvlLbl val="0"/>
      </c:catAx>
      <c:valAx>
        <c:axId val="747928495"/>
        <c:scaling>
          <c:orientation val="minMax"/>
        </c:scaling>
        <c:delete val="0"/>
        <c:axPos val="r"/>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700163119"/>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600"/>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7222650355311202E-2"/>
          <c:y val="4.7195748730877403E-2"/>
          <c:w val="0.76166801289374997"/>
          <c:h val="0.86902172138647504"/>
        </c:manualLayout>
      </c:layout>
      <c:lineChart>
        <c:grouping val="standard"/>
        <c:varyColors val="0"/>
        <c:ser>
          <c:idx val="0"/>
          <c:order val="0"/>
          <c:tx>
            <c:strRef>
              <c:f>Sheet1!$A$2</c:f>
              <c:strCache>
                <c:ptCount val="1"/>
                <c:pt idx="0">
                  <c:v>Economy / unemployment</c:v>
                </c:pt>
              </c:strCache>
            </c:strRef>
          </c:tx>
          <c:spPr>
            <a:ln w="31750" cap="rnd">
              <a:solidFill>
                <a:schemeClr val="accent2">
                  <a:lumMod val="75000"/>
                </a:schemeClr>
              </a:solidFill>
              <a:prstDash val="sysDash"/>
              <a:round/>
            </a:ln>
            <a:effectLst/>
          </c:spPr>
          <c:marker>
            <c:symbol val="none"/>
          </c:marker>
          <c:cat>
            <c:strRef>
              <c:f>Sheet1!$B$1:$DB$1</c:f>
              <c:strCache>
                <c:ptCount val="105"/>
                <c:pt idx="0">
                  <c:v>Apr-83</c:v>
                </c:pt>
                <c:pt idx="1">
                  <c:v>Apr-84</c:v>
                </c:pt>
                <c:pt idx="2">
                  <c:v>Apr-85</c:v>
                </c:pt>
                <c:pt idx="3">
                  <c:v>Feb-86</c:v>
                </c:pt>
                <c:pt idx="4">
                  <c:v>Mar-87</c:v>
                </c:pt>
                <c:pt idx="5">
                  <c:v>Mar-88</c:v>
                </c:pt>
                <c:pt idx="6">
                  <c:v>Jun-88</c:v>
                </c:pt>
                <c:pt idx="7">
                  <c:v>Oct-88</c:v>
                </c:pt>
                <c:pt idx="8">
                  <c:v>Dec-88</c:v>
                </c:pt>
                <c:pt idx="9">
                  <c:v>Mar-89</c:v>
                </c:pt>
                <c:pt idx="10">
                  <c:v>Jul-89</c:v>
                </c:pt>
                <c:pt idx="11">
                  <c:v>Oct-89</c:v>
                </c:pt>
                <c:pt idx="12">
                  <c:v>Jan-90</c:v>
                </c:pt>
                <c:pt idx="13">
                  <c:v>Apr-90</c:v>
                </c:pt>
                <c:pt idx="14">
                  <c:v>Jul-90</c:v>
                </c:pt>
                <c:pt idx="15">
                  <c:v>Nov-90</c:v>
                </c:pt>
                <c:pt idx="16">
                  <c:v>Feb-91</c:v>
                </c:pt>
                <c:pt idx="17">
                  <c:v>Apr-91</c:v>
                </c:pt>
                <c:pt idx="18">
                  <c:v>Aug-91</c:v>
                </c:pt>
                <c:pt idx="19">
                  <c:v>Nov-91</c:v>
                </c:pt>
                <c:pt idx="20">
                  <c:v>Mar-92</c:v>
                </c:pt>
                <c:pt idx="21">
                  <c:v>Jun-92</c:v>
                </c:pt>
                <c:pt idx="22">
                  <c:v>Sep-92</c:v>
                </c:pt>
                <c:pt idx="23">
                  <c:v>Dec-92</c:v>
                </c:pt>
                <c:pt idx="24">
                  <c:v>Mar-93</c:v>
                </c:pt>
                <c:pt idx="25">
                  <c:v>Jun-93</c:v>
                </c:pt>
                <c:pt idx="26">
                  <c:v>Sep-93</c:v>
                </c:pt>
                <c:pt idx="27">
                  <c:v>Dec-93</c:v>
                </c:pt>
                <c:pt idx="28">
                  <c:v>Mar-94</c:v>
                </c:pt>
                <c:pt idx="29">
                  <c:v>Jul-94</c:v>
                </c:pt>
                <c:pt idx="30">
                  <c:v>Oct-94</c:v>
                </c:pt>
                <c:pt idx="31">
                  <c:v>Dec-94</c:v>
                </c:pt>
                <c:pt idx="32">
                  <c:v>Mar-95</c:v>
                </c:pt>
                <c:pt idx="33">
                  <c:v>Jul-95</c:v>
                </c:pt>
                <c:pt idx="34">
                  <c:v>Oct-95</c:v>
                </c:pt>
                <c:pt idx="35">
                  <c:v>Jan-96</c:v>
                </c:pt>
                <c:pt idx="36">
                  <c:v>Apr-96</c:v>
                </c:pt>
                <c:pt idx="37">
                  <c:v>Jul-96</c:v>
                </c:pt>
                <c:pt idx="38">
                  <c:v>Nov-96</c:v>
                </c:pt>
                <c:pt idx="39">
                  <c:v>Jan-97</c:v>
                </c:pt>
                <c:pt idx="40">
                  <c:v>Mar-97</c:v>
                </c:pt>
                <c:pt idx="41">
                  <c:v>Jul-97</c:v>
                </c:pt>
                <c:pt idx="42">
                  <c:v>Oct-97</c:v>
                </c:pt>
                <c:pt idx="43">
                  <c:v>Jan-98</c:v>
                </c:pt>
                <c:pt idx="44">
                  <c:v>Apr-98</c:v>
                </c:pt>
                <c:pt idx="45">
                  <c:v>Jul-98</c:v>
                </c:pt>
                <c:pt idx="46">
                  <c:v>Oct-98</c:v>
                </c:pt>
                <c:pt idx="47">
                  <c:v>Jan-99</c:v>
                </c:pt>
                <c:pt idx="48">
                  <c:v>Apr-99</c:v>
                </c:pt>
                <c:pt idx="49">
                  <c:v>Aug-99</c:v>
                </c:pt>
                <c:pt idx="50">
                  <c:v>Oct-99</c:v>
                </c:pt>
                <c:pt idx="51">
                  <c:v>Jan-00</c:v>
                </c:pt>
                <c:pt idx="52">
                  <c:v>Apr-00</c:v>
                </c:pt>
                <c:pt idx="53">
                  <c:v>Jul-00</c:v>
                </c:pt>
                <c:pt idx="54">
                  <c:v>Oct-00</c:v>
                </c:pt>
                <c:pt idx="55">
                  <c:v>Jan-01</c:v>
                </c:pt>
                <c:pt idx="56">
                  <c:v>Apr-01</c:v>
                </c:pt>
                <c:pt idx="57">
                  <c:v>Jul-01</c:v>
                </c:pt>
                <c:pt idx="58">
                  <c:v>Oct-01</c:v>
                </c:pt>
                <c:pt idx="59">
                  <c:v>Jan-02</c:v>
                </c:pt>
                <c:pt idx="60">
                  <c:v>Mar-02</c:v>
                </c:pt>
                <c:pt idx="61">
                  <c:v>Jul-02</c:v>
                </c:pt>
                <c:pt idx="62">
                  <c:v>Oct-02</c:v>
                </c:pt>
                <c:pt idx="63">
                  <c:v>Jan-03</c:v>
                </c:pt>
                <c:pt idx="64">
                  <c:v>Mar-03</c:v>
                </c:pt>
                <c:pt idx="65">
                  <c:v>Jul-03</c:v>
                </c:pt>
                <c:pt idx="66">
                  <c:v>Oct-03</c:v>
                </c:pt>
                <c:pt idx="67">
                  <c:v>Dec-03</c:v>
                </c:pt>
                <c:pt idx="68">
                  <c:v>Apr-04</c:v>
                </c:pt>
                <c:pt idx="69">
                  <c:v>Jul-04</c:v>
                </c:pt>
                <c:pt idx="70">
                  <c:v>Oct-04</c:v>
                </c:pt>
                <c:pt idx="71">
                  <c:v>Dec-04</c:v>
                </c:pt>
                <c:pt idx="72">
                  <c:v>Mar-05</c:v>
                </c:pt>
                <c:pt idx="73">
                  <c:v>Jul-05</c:v>
                </c:pt>
                <c:pt idx="74">
                  <c:v>Oct-05</c:v>
                </c:pt>
                <c:pt idx="75">
                  <c:v>Dec-05</c:v>
                </c:pt>
                <c:pt idx="76">
                  <c:v>Mar-06</c:v>
                </c:pt>
                <c:pt idx="77">
                  <c:v>Jun-06</c:v>
                </c:pt>
                <c:pt idx="78">
                  <c:v>Oct-06</c:v>
                </c:pt>
                <c:pt idx="79">
                  <c:v>Dec-06</c:v>
                </c:pt>
                <c:pt idx="80">
                  <c:v>Mar-07</c:v>
                </c:pt>
                <c:pt idx="81">
                  <c:v>Jun-07</c:v>
                </c:pt>
                <c:pt idx="82">
                  <c:v>Oct-07</c:v>
                </c:pt>
                <c:pt idx="83">
                  <c:v>Dec-07</c:v>
                </c:pt>
                <c:pt idx="84">
                  <c:v>Mar-08</c:v>
                </c:pt>
                <c:pt idx="85">
                  <c:v>Jun-08</c:v>
                </c:pt>
                <c:pt idx="86">
                  <c:v>Oct-08</c:v>
                </c:pt>
                <c:pt idx="87">
                  <c:v>Dec-08</c:v>
                </c:pt>
                <c:pt idx="88">
                  <c:v>Apr-09</c:v>
                </c:pt>
                <c:pt idx="89">
                  <c:v>Jun-09</c:v>
                </c:pt>
                <c:pt idx="90">
                  <c:v>Oct-09</c:v>
                </c:pt>
                <c:pt idx="91">
                  <c:v>Dec-09</c:v>
                </c:pt>
                <c:pt idx="92">
                  <c:v>Oct-10</c:v>
                </c:pt>
                <c:pt idx="93">
                  <c:v>Dec-11</c:v>
                </c:pt>
                <c:pt idx="94">
                  <c:v>2012</c:v>
                </c:pt>
                <c:pt idx="95">
                  <c:v>2017-April</c:v>
                </c:pt>
                <c:pt idx="96">
                  <c:v>2018-Oct</c:v>
                </c:pt>
                <c:pt idx="97">
                  <c:v>2019-Ap</c:v>
                </c:pt>
                <c:pt idx="98">
                  <c:v>2019-Oct</c:v>
                </c:pt>
                <c:pt idx="99">
                  <c:v>2020-Oct</c:v>
                </c:pt>
                <c:pt idx="100">
                  <c:v>2021-Sep</c:v>
                </c:pt>
                <c:pt idx="101">
                  <c:v>2022-Sep</c:v>
                </c:pt>
                <c:pt idx="102">
                  <c:v>2023-Sep</c:v>
                </c:pt>
                <c:pt idx="103">
                  <c:v>2024-Sep</c:v>
                </c:pt>
                <c:pt idx="104">
                  <c:v>Sep-25</c:v>
                </c:pt>
              </c:strCache>
            </c:strRef>
          </c:cat>
          <c:val>
            <c:numRef>
              <c:f>Sheet1!$B$2:$DB$2</c:f>
              <c:numCache>
                <c:formatCode>General</c:formatCode>
                <c:ptCount val="105"/>
                <c:pt idx="0">
                  <c:v>69</c:v>
                </c:pt>
                <c:pt idx="1">
                  <c:v>66</c:v>
                </c:pt>
                <c:pt idx="2">
                  <c:v>68</c:v>
                </c:pt>
                <c:pt idx="3">
                  <c:v>63</c:v>
                </c:pt>
                <c:pt idx="4">
                  <c:v>60</c:v>
                </c:pt>
                <c:pt idx="5">
                  <c:v>39</c:v>
                </c:pt>
                <c:pt idx="6">
                  <c:v>37</c:v>
                </c:pt>
                <c:pt idx="7">
                  <c:v>27</c:v>
                </c:pt>
                <c:pt idx="8">
                  <c:v>25</c:v>
                </c:pt>
                <c:pt idx="9">
                  <c:v>26</c:v>
                </c:pt>
                <c:pt idx="10">
                  <c:v>23</c:v>
                </c:pt>
                <c:pt idx="11">
                  <c:v>21</c:v>
                </c:pt>
                <c:pt idx="12">
                  <c:v>27</c:v>
                </c:pt>
                <c:pt idx="13">
                  <c:v>22</c:v>
                </c:pt>
                <c:pt idx="14">
                  <c:v>22</c:v>
                </c:pt>
                <c:pt idx="15">
                  <c:v>35</c:v>
                </c:pt>
                <c:pt idx="16">
                  <c:v>34</c:v>
                </c:pt>
                <c:pt idx="17">
                  <c:v>43</c:v>
                </c:pt>
                <c:pt idx="18">
                  <c:v>34</c:v>
                </c:pt>
                <c:pt idx="19">
                  <c:v>45</c:v>
                </c:pt>
                <c:pt idx="20">
                  <c:v>63</c:v>
                </c:pt>
                <c:pt idx="21">
                  <c:v>51</c:v>
                </c:pt>
                <c:pt idx="22">
                  <c:v>54</c:v>
                </c:pt>
                <c:pt idx="23">
                  <c:v>71</c:v>
                </c:pt>
                <c:pt idx="24">
                  <c:v>64</c:v>
                </c:pt>
                <c:pt idx="25">
                  <c:v>57</c:v>
                </c:pt>
                <c:pt idx="26">
                  <c:v>66</c:v>
                </c:pt>
                <c:pt idx="27">
                  <c:v>60</c:v>
                </c:pt>
                <c:pt idx="28">
                  <c:v>64</c:v>
                </c:pt>
                <c:pt idx="29">
                  <c:v>57</c:v>
                </c:pt>
                <c:pt idx="30">
                  <c:v>51</c:v>
                </c:pt>
                <c:pt idx="31">
                  <c:v>47</c:v>
                </c:pt>
                <c:pt idx="32">
                  <c:v>46</c:v>
                </c:pt>
                <c:pt idx="33">
                  <c:v>53</c:v>
                </c:pt>
                <c:pt idx="34">
                  <c:v>47</c:v>
                </c:pt>
                <c:pt idx="35">
                  <c:v>53</c:v>
                </c:pt>
                <c:pt idx="36">
                  <c:v>57</c:v>
                </c:pt>
                <c:pt idx="37">
                  <c:v>55</c:v>
                </c:pt>
                <c:pt idx="38">
                  <c:v>55</c:v>
                </c:pt>
                <c:pt idx="39">
                  <c:v>58</c:v>
                </c:pt>
                <c:pt idx="40">
                  <c:v>56</c:v>
                </c:pt>
                <c:pt idx="41">
                  <c:v>52</c:v>
                </c:pt>
                <c:pt idx="42">
                  <c:v>50</c:v>
                </c:pt>
                <c:pt idx="43">
                  <c:v>52</c:v>
                </c:pt>
                <c:pt idx="44">
                  <c:v>44</c:v>
                </c:pt>
                <c:pt idx="45">
                  <c:v>44</c:v>
                </c:pt>
                <c:pt idx="46">
                  <c:v>48</c:v>
                </c:pt>
                <c:pt idx="47">
                  <c:v>37</c:v>
                </c:pt>
                <c:pt idx="48">
                  <c:v>34</c:v>
                </c:pt>
                <c:pt idx="49">
                  <c:v>30</c:v>
                </c:pt>
                <c:pt idx="50">
                  <c:v>27</c:v>
                </c:pt>
                <c:pt idx="51">
                  <c:v>22</c:v>
                </c:pt>
                <c:pt idx="52">
                  <c:v>17</c:v>
                </c:pt>
                <c:pt idx="53">
                  <c:v>19</c:v>
                </c:pt>
                <c:pt idx="54">
                  <c:v>19</c:v>
                </c:pt>
                <c:pt idx="55">
                  <c:v>18</c:v>
                </c:pt>
                <c:pt idx="56">
                  <c:v>25</c:v>
                </c:pt>
                <c:pt idx="57">
                  <c:v>18</c:v>
                </c:pt>
                <c:pt idx="58">
                  <c:v>26</c:v>
                </c:pt>
                <c:pt idx="59">
                  <c:v>30</c:v>
                </c:pt>
                <c:pt idx="60">
                  <c:v>26</c:v>
                </c:pt>
                <c:pt idx="61">
                  <c:v>19</c:v>
                </c:pt>
                <c:pt idx="62">
                  <c:v>17</c:v>
                </c:pt>
                <c:pt idx="63">
                  <c:v>15</c:v>
                </c:pt>
                <c:pt idx="64">
                  <c:v>17</c:v>
                </c:pt>
                <c:pt idx="65">
                  <c:v>19</c:v>
                </c:pt>
                <c:pt idx="66">
                  <c:v>15</c:v>
                </c:pt>
                <c:pt idx="67">
                  <c:v>17</c:v>
                </c:pt>
                <c:pt idx="68">
                  <c:v>13</c:v>
                </c:pt>
                <c:pt idx="69">
                  <c:v>11</c:v>
                </c:pt>
                <c:pt idx="70">
                  <c:v>11</c:v>
                </c:pt>
                <c:pt idx="71">
                  <c:v>12</c:v>
                </c:pt>
                <c:pt idx="72">
                  <c:v>12</c:v>
                </c:pt>
                <c:pt idx="73">
                  <c:v>11</c:v>
                </c:pt>
                <c:pt idx="74">
                  <c:v>11</c:v>
                </c:pt>
                <c:pt idx="75">
                  <c:v>8</c:v>
                </c:pt>
                <c:pt idx="76">
                  <c:v>10</c:v>
                </c:pt>
                <c:pt idx="77">
                  <c:v>9</c:v>
                </c:pt>
                <c:pt idx="78">
                  <c:v>10</c:v>
                </c:pt>
                <c:pt idx="79">
                  <c:v>9</c:v>
                </c:pt>
                <c:pt idx="80">
                  <c:v>9</c:v>
                </c:pt>
                <c:pt idx="81">
                  <c:v>6</c:v>
                </c:pt>
                <c:pt idx="82">
                  <c:v>11</c:v>
                </c:pt>
                <c:pt idx="83">
                  <c:v>12</c:v>
                </c:pt>
                <c:pt idx="84">
                  <c:v>18</c:v>
                </c:pt>
                <c:pt idx="85">
                  <c:v>17</c:v>
                </c:pt>
                <c:pt idx="86">
                  <c:v>41</c:v>
                </c:pt>
                <c:pt idx="87">
                  <c:v>61</c:v>
                </c:pt>
                <c:pt idx="88">
                  <c:v>61</c:v>
                </c:pt>
                <c:pt idx="89">
                  <c:v>55</c:v>
                </c:pt>
                <c:pt idx="90">
                  <c:v>46</c:v>
                </c:pt>
                <c:pt idx="91">
                  <c:v>44</c:v>
                </c:pt>
                <c:pt idx="92">
                  <c:v>33</c:v>
                </c:pt>
                <c:pt idx="93">
                  <c:v>39</c:v>
                </c:pt>
                <c:pt idx="94">
                  <c:v>38</c:v>
                </c:pt>
                <c:pt idx="95">
                  <c:v>26</c:v>
                </c:pt>
                <c:pt idx="96">
                  <c:v>18</c:v>
                </c:pt>
                <c:pt idx="97">
                  <c:v>17</c:v>
                </c:pt>
                <c:pt idx="98">
                  <c:v>14</c:v>
                </c:pt>
                <c:pt idx="99">
                  <c:v>17</c:v>
                </c:pt>
                <c:pt idx="100">
                  <c:v>10</c:v>
                </c:pt>
                <c:pt idx="101">
                  <c:v>12</c:v>
                </c:pt>
                <c:pt idx="102">
                  <c:v>13</c:v>
                </c:pt>
                <c:pt idx="103">
                  <c:v>14</c:v>
                </c:pt>
                <c:pt idx="104">
                  <c:v>16</c:v>
                </c:pt>
              </c:numCache>
            </c:numRef>
          </c:val>
          <c:smooth val="0"/>
          <c:extLst>
            <c:ext xmlns:c16="http://schemas.microsoft.com/office/drawing/2014/chart" uri="{C3380CC4-5D6E-409C-BE32-E72D297353CC}">
              <c16:uniqueId val="{00000000-05AB-8945-A92B-459E9718AC70}"/>
            </c:ext>
          </c:extLst>
        </c:ser>
        <c:ser>
          <c:idx val="1"/>
          <c:order val="1"/>
          <c:tx>
            <c:strRef>
              <c:f>Sheet1!$A$3</c:f>
              <c:strCache>
                <c:ptCount val="1"/>
                <c:pt idx="0">
                  <c:v>Healthcare</c:v>
                </c:pt>
              </c:strCache>
            </c:strRef>
          </c:tx>
          <c:spPr>
            <a:ln w="31750" cap="rnd">
              <a:solidFill>
                <a:schemeClr val="accent6">
                  <a:lumMod val="40000"/>
                  <a:lumOff val="60000"/>
                </a:schemeClr>
              </a:solidFill>
              <a:round/>
            </a:ln>
            <a:effectLst/>
          </c:spPr>
          <c:marker>
            <c:symbol val="none"/>
          </c:marker>
          <c:cat>
            <c:strRef>
              <c:f>Sheet1!$B$1:$DB$1</c:f>
              <c:strCache>
                <c:ptCount val="105"/>
                <c:pt idx="0">
                  <c:v>Apr-83</c:v>
                </c:pt>
                <c:pt idx="1">
                  <c:v>Apr-84</c:v>
                </c:pt>
                <c:pt idx="2">
                  <c:v>Apr-85</c:v>
                </c:pt>
                <c:pt idx="3">
                  <c:v>Feb-86</c:v>
                </c:pt>
                <c:pt idx="4">
                  <c:v>Mar-87</c:v>
                </c:pt>
                <c:pt idx="5">
                  <c:v>Mar-88</c:v>
                </c:pt>
                <c:pt idx="6">
                  <c:v>Jun-88</c:v>
                </c:pt>
                <c:pt idx="7">
                  <c:v>Oct-88</c:v>
                </c:pt>
                <c:pt idx="8">
                  <c:v>Dec-88</c:v>
                </c:pt>
                <c:pt idx="9">
                  <c:v>Mar-89</c:v>
                </c:pt>
                <c:pt idx="10">
                  <c:v>Jul-89</c:v>
                </c:pt>
                <c:pt idx="11">
                  <c:v>Oct-89</c:v>
                </c:pt>
                <c:pt idx="12">
                  <c:v>Jan-90</c:v>
                </c:pt>
                <c:pt idx="13">
                  <c:v>Apr-90</c:v>
                </c:pt>
                <c:pt idx="14">
                  <c:v>Jul-90</c:v>
                </c:pt>
                <c:pt idx="15">
                  <c:v>Nov-90</c:v>
                </c:pt>
                <c:pt idx="16">
                  <c:v>Feb-91</c:v>
                </c:pt>
                <c:pt idx="17">
                  <c:v>Apr-91</c:v>
                </c:pt>
                <c:pt idx="18">
                  <c:v>Aug-91</c:v>
                </c:pt>
                <c:pt idx="19">
                  <c:v>Nov-91</c:v>
                </c:pt>
                <c:pt idx="20">
                  <c:v>Mar-92</c:v>
                </c:pt>
                <c:pt idx="21">
                  <c:v>Jun-92</c:v>
                </c:pt>
                <c:pt idx="22">
                  <c:v>Sep-92</c:v>
                </c:pt>
                <c:pt idx="23">
                  <c:v>Dec-92</c:v>
                </c:pt>
                <c:pt idx="24">
                  <c:v>Mar-93</c:v>
                </c:pt>
                <c:pt idx="25">
                  <c:v>Jun-93</c:v>
                </c:pt>
                <c:pt idx="26">
                  <c:v>Sep-93</c:v>
                </c:pt>
                <c:pt idx="27">
                  <c:v>Dec-93</c:v>
                </c:pt>
                <c:pt idx="28">
                  <c:v>Mar-94</c:v>
                </c:pt>
                <c:pt idx="29">
                  <c:v>Jul-94</c:v>
                </c:pt>
                <c:pt idx="30">
                  <c:v>Oct-94</c:v>
                </c:pt>
                <c:pt idx="31">
                  <c:v>Dec-94</c:v>
                </c:pt>
                <c:pt idx="32">
                  <c:v>Mar-95</c:v>
                </c:pt>
                <c:pt idx="33">
                  <c:v>Jul-95</c:v>
                </c:pt>
                <c:pt idx="34">
                  <c:v>Oct-95</c:v>
                </c:pt>
                <c:pt idx="35">
                  <c:v>Jan-96</c:v>
                </c:pt>
                <c:pt idx="36">
                  <c:v>Apr-96</c:v>
                </c:pt>
                <c:pt idx="37">
                  <c:v>Jul-96</c:v>
                </c:pt>
                <c:pt idx="38">
                  <c:v>Nov-96</c:v>
                </c:pt>
                <c:pt idx="39">
                  <c:v>Jan-97</c:v>
                </c:pt>
                <c:pt idx="40">
                  <c:v>Mar-97</c:v>
                </c:pt>
                <c:pt idx="41">
                  <c:v>Jul-97</c:v>
                </c:pt>
                <c:pt idx="42">
                  <c:v>Oct-97</c:v>
                </c:pt>
                <c:pt idx="43">
                  <c:v>Jan-98</c:v>
                </c:pt>
                <c:pt idx="44">
                  <c:v>Apr-98</c:v>
                </c:pt>
                <c:pt idx="45">
                  <c:v>Jul-98</c:v>
                </c:pt>
                <c:pt idx="46">
                  <c:v>Oct-98</c:v>
                </c:pt>
                <c:pt idx="47">
                  <c:v>Jan-99</c:v>
                </c:pt>
                <c:pt idx="48">
                  <c:v>Apr-99</c:v>
                </c:pt>
                <c:pt idx="49">
                  <c:v>Aug-99</c:v>
                </c:pt>
                <c:pt idx="50">
                  <c:v>Oct-99</c:v>
                </c:pt>
                <c:pt idx="51">
                  <c:v>Jan-00</c:v>
                </c:pt>
                <c:pt idx="52">
                  <c:v>Apr-00</c:v>
                </c:pt>
                <c:pt idx="53">
                  <c:v>Jul-00</c:v>
                </c:pt>
                <c:pt idx="54">
                  <c:v>Oct-00</c:v>
                </c:pt>
                <c:pt idx="55">
                  <c:v>Jan-01</c:v>
                </c:pt>
                <c:pt idx="56">
                  <c:v>Apr-01</c:v>
                </c:pt>
                <c:pt idx="57">
                  <c:v>Jul-01</c:v>
                </c:pt>
                <c:pt idx="58">
                  <c:v>Oct-01</c:v>
                </c:pt>
                <c:pt idx="59">
                  <c:v>Jan-02</c:v>
                </c:pt>
                <c:pt idx="60">
                  <c:v>Mar-02</c:v>
                </c:pt>
                <c:pt idx="61">
                  <c:v>Jul-02</c:v>
                </c:pt>
                <c:pt idx="62">
                  <c:v>Oct-02</c:v>
                </c:pt>
                <c:pt idx="63">
                  <c:v>Jan-03</c:v>
                </c:pt>
                <c:pt idx="64">
                  <c:v>Mar-03</c:v>
                </c:pt>
                <c:pt idx="65">
                  <c:v>Jul-03</c:v>
                </c:pt>
                <c:pt idx="66">
                  <c:v>Oct-03</c:v>
                </c:pt>
                <c:pt idx="67">
                  <c:v>Dec-03</c:v>
                </c:pt>
                <c:pt idx="68">
                  <c:v>Apr-04</c:v>
                </c:pt>
                <c:pt idx="69">
                  <c:v>Jul-04</c:v>
                </c:pt>
                <c:pt idx="70">
                  <c:v>Oct-04</c:v>
                </c:pt>
                <c:pt idx="71">
                  <c:v>Dec-04</c:v>
                </c:pt>
                <c:pt idx="72">
                  <c:v>Mar-05</c:v>
                </c:pt>
                <c:pt idx="73">
                  <c:v>Jul-05</c:v>
                </c:pt>
                <c:pt idx="74">
                  <c:v>Oct-05</c:v>
                </c:pt>
                <c:pt idx="75">
                  <c:v>Dec-05</c:v>
                </c:pt>
                <c:pt idx="76">
                  <c:v>Mar-06</c:v>
                </c:pt>
                <c:pt idx="77">
                  <c:v>Jun-06</c:v>
                </c:pt>
                <c:pt idx="78">
                  <c:v>Oct-06</c:v>
                </c:pt>
                <c:pt idx="79">
                  <c:v>Dec-06</c:v>
                </c:pt>
                <c:pt idx="80">
                  <c:v>Mar-07</c:v>
                </c:pt>
                <c:pt idx="81">
                  <c:v>Jun-07</c:v>
                </c:pt>
                <c:pt idx="82">
                  <c:v>Oct-07</c:v>
                </c:pt>
                <c:pt idx="83">
                  <c:v>Dec-07</c:v>
                </c:pt>
                <c:pt idx="84">
                  <c:v>Mar-08</c:v>
                </c:pt>
                <c:pt idx="85">
                  <c:v>Jun-08</c:v>
                </c:pt>
                <c:pt idx="86">
                  <c:v>Oct-08</c:v>
                </c:pt>
                <c:pt idx="87">
                  <c:v>Dec-08</c:v>
                </c:pt>
                <c:pt idx="88">
                  <c:v>Apr-09</c:v>
                </c:pt>
                <c:pt idx="89">
                  <c:v>Jun-09</c:v>
                </c:pt>
                <c:pt idx="90">
                  <c:v>Oct-09</c:v>
                </c:pt>
                <c:pt idx="91">
                  <c:v>Dec-09</c:v>
                </c:pt>
                <c:pt idx="92">
                  <c:v>Oct-10</c:v>
                </c:pt>
                <c:pt idx="93">
                  <c:v>Dec-11</c:v>
                </c:pt>
                <c:pt idx="94">
                  <c:v>2012</c:v>
                </c:pt>
                <c:pt idx="95">
                  <c:v>2017-April</c:v>
                </c:pt>
                <c:pt idx="96">
                  <c:v>2018-Oct</c:v>
                </c:pt>
                <c:pt idx="97">
                  <c:v>2019-Ap</c:v>
                </c:pt>
                <c:pt idx="98">
                  <c:v>2019-Oct</c:v>
                </c:pt>
                <c:pt idx="99">
                  <c:v>2020-Oct</c:v>
                </c:pt>
                <c:pt idx="100">
                  <c:v>2021-Sep</c:v>
                </c:pt>
                <c:pt idx="101">
                  <c:v>2022-Sep</c:v>
                </c:pt>
                <c:pt idx="102">
                  <c:v>2023-Sep</c:v>
                </c:pt>
                <c:pt idx="103">
                  <c:v>2024-Sep</c:v>
                </c:pt>
                <c:pt idx="104">
                  <c:v>Sep-25</c:v>
                </c:pt>
              </c:strCache>
            </c:strRef>
          </c:cat>
          <c:val>
            <c:numRef>
              <c:f>Sheet1!$B$3:$DB$3</c:f>
              <c:numCache>
                <c:formatCode>General</c:formatCode>
                <c:ptCount val="105"/>
                <c:pt idx="0">
                  <c:v>0</c:v>
                </c:pt>
                <c:pt idx="1">
                  <c:v>0</c:v>
                </c:pt>
                <c:pt idx="2">
                  <c:v>0</c:v>
                </c:pt>
                <c:pt idx="3">
                  <c:v>0</c:v>
                </c:pt>
                <c:pt idx="4">
                  <c:v>0</c:v>
                </c:pt>
                <c:pt idx="5">
                  <c:v>0</c:v>
                </c:pt>
                <c:pt idx="6">
                  <c:v>0</c:v>
                </c:pt>
                <c:pt idx="7">
                  <c:v>3</c:v>
                </c:pt>
                <c:pt idx="8">
                  <c:v>0</c:v>
                </c:pt>
                <c:pt idx="9">
                  <c:v>0</c:v>
                </c:pt>
                <c:pt idx="10">
                  <c:v>0</c:v>
                </c:pt>
                <c:pt idx="11">
                  <c:v>0</c:v>
                </c:pt>
                <c:pt idx="12">
                  <c:v>0</c:v>
                </c:pt>
                <c:pt idx="13">
                  <c:v>0</c:v>
                </c:pt>
                <c:pt idx="14">
                  <c:v>0</c:v>
                </c:pt>
                <c:pt idx="15">
                  <c:v>1</c:v>
                </c:pt>
                <c:pt idx="16">
                  <c:v>0</c:v>
                </c:pt>
                <c:pt idx="17">
                  <c:v>0</c:v>
                </c:pt>
                <c:pt idx="18">
                  <c:v>0</c:v>
                </c:pt>
                <c:pt idx="19">
                  <c:v>0.5</c:v>
                </c:pt>
                <c:pt idx="20">
                  <c:v>0</c:v>
                </c:pt>
                <c:pt idx="21">
                  <c:v>0</c:v>
                </c:pt>
                <c:pt idx="22">
                  <c:v>2</c:v>
                </c:pt>
                <c:pt idx="23">
                  <c:v>0</c:v>
                </c:pt>
                <c:pt idx="24">
                  <c:v>0</c:v>
                </c:pt>
                <c:pt idx="25">
                  <c:v>0</c:v>
                </c:pt>
                <c:pt idx="26">
                  <c:v>1</c:v>
                </c:pt>
                <c:pt idx="27">
                  <c:v>0</c:v>
                </c:pt>
                <c:pt idx="28">
                  <c:v>0</c:v>
                </c:pt>
                <c:pt idx="29">
                  <c:v>0</c:v>
                </c:pt>
                <c:pt idx="30">
                  <c:v>2</c:v>
                </c:pt>
                <c:pt idx="31">
                  <c:v>0</c:v>
                </c:pt>
                <c:pt idx="32">
                  <c:v>0</c:v>
                </c:pt>
                <c:pt idx="33">
                  <c:v>0</c:v>
                </c:pt>
                <c:pt idx="34">
                  <c:v>4</c:v>
                </c:pt>
                <c:pt idx="35">
                  <c:v>0</c:v>
                </c:pt>
                <c:pt idx="36">
                  <c:v>0</c:v>
                </c:pt>
                <c:pt idx="37">
                  <c:v>0</c:v>
                </c:pt>
                <c:pt idx="38">
                  <c:v>7</c:v>
                </c:pt>
                <c:pt idx="39">
                  <c:v>6</c:v>
                </c:pt>
                <c:pt idx="40">
                  <c:v>4</c:v>
                </c:pt>
                <c:pt idx="41">
                  <c:v>5</c:v>
                </c:pt>
                <c:pt idx="42">
                  <c:v>5</c:v>
                </c:pt>
                <c:pt idx="43">
                  <c:v>3</c:v>
                </c:pt>
                <c:pt idx="44">
                  <c:v>8</c:v>
                </c:pt>
                <c:pt idx="45">
                  <c:v>8</c:v>
                </c:pt>
                <c:pt idx="46">
                  <c:v>9</c:v>
                </c:pt>
                <c:pt idx="47">
                  <c:v>13</c:v>
                </c:pt>
                <c:pt idx="48">
                  <c:v>10</c:v>
                </c:pt>
                <c:pt idx="49">
                  <c:v>15</c:v>
                </c:pt>
                <c:pt idx="50">
                  <c:v>14</c:v>
                </c:pt>
                <c:pt idx="51">
                  <c:v>15</c:v>
                </c:pt>
                <c:pt idx="52">
                  <c:v>25</c:v>
                </c:pt>
                <c:pt idx="53">
                  <c:v>20</c:v>
                </c:pt>
                <c:pt idx="54">
                  <c:v>20</c:v>
                </c:pt>
                <c:pt idx="55">
                  <c:v>25</c:v>
                </c:pt>
                <c:pt idx="56">
                  <c:v>19</c:v>
                </c:pt>
                <c:pt idx="57">
                  <c:v>23</c:v>
                </c:pt>
                <c:pt idx="58">
                  <c:v>10</c:v>
                </c:pt>
                <c:pt idx="59">
                  <c:v>20</c:v>
                </c:pt>
                <c:pt idx="60">
                  <c:v>23</c:v>
                </c:pt>
                <c:pt idx="61">
                  <c:v>23</c:v>
                </c:pt>
                <c:pt idx="62">
                  <c:v>26</c:v>
                </c:pt>
                <c:pt idx="63">
                  <c:v>27</c:v>
                </c:pt>
                <c:pt idx="64">
                  <c:v>19</c:v>
                </c:pt>
                <c:pt idx="65">
                  <c:v>21</c:v>
                </c:pt>
                <c:pt idx="66">
                  <c:v>27</c:v>
                </c:pt>
                <c:pt idx="67">
                  <c:v>25</c:v>
                </c:pt>
                <c:pt idx="68">
                  <c:v>26</c:v>
                </c:pt>
                <c:pt idx="69">
                  <c:v>38</c:v>
                </c:pt>
                <c:pt idx="70">
                  <c:v>37</c:v>
                </c:pt>
                <c:pt idx="71">
                  <c:v>30</c:v>
                </c:pt>
                <c:pt idx="72">
                  <c:v>26</c:v>
                </c:pt>
                <c:pt idx="73">
                  <c:v>27</c:v>
                </c:pt>
                <c:pt idx="74">
                  <c:v>22</c:v>
                </c:pt>
                <c:pt idx="75">
                  <c:v>28</c:v>
                </c:pt>
                <c:pt idx="76">
                  <c:v>28</c:v>
                </c:pt>
                <c:pt idx="77">
                  <c:v>19</c:v>
                </c:pt>
                <c:pt idx="78">
                  <c:v>21</c:v>
                </c:pt>
                <c:pt idx="79">
                  <c:v>17</c:v>
                </c:pt>
                <c:pt idx="80">
                  <c:v>20</c:v>
                </c:pt>
                <c:pt idx="81">
                  <c:v>19</c:v>
                </c:pt>
                <c:pt idx="82">
                  <c:v>22</c:v>
                </c:pt>
                <c:pt idx="83">
                  <c:v>15</c:v>
                </c:pt>
                <c:pt idx="84">
                  <c:v>18</c:v>
                </c:pt>
                <c:pt idx="85">
                  <c:v>13</c:v>
                </c:pt>
                <c:pt idx="86">
                  <c:v>14</c:v>
                </c:pt>
                <c:pt idx="87">
                  <c:v>5</c:v>
                </c:pt>
                <c:pt idx="88">
                  <c:v>9</c:v>
                </c:pt>
                <c:pt idx="89">
                  <c:v>9</c:v>
                </c:pt>
                <c:pt idx="90">
                  <c:v>12</c:v>
                </c:pt>
                <c:pt idx="91">
                  <c:v>8</c:v>
                </c:pt>
                <c:pt idx="92">
                  <c:v>12</c:v>
                </c:pt>
                <c:pt idx="93">
                  <c:v>11</c:v>
                </c:pt>
                <c:pt idx="94">
                  <c:v>9</c:v>
                </c:pt>
                <c:pt idx="95">
                  <c:v>12</c:v>
                </c:pt>
                <c:pt idx="96">
                  <c:v>9</c:v>
                </c:pt>
                <c:pt idx="97">
                  <c:v>8</c:v>
                </c:pt>
                <c:pt idx="98">
                  <c:v>9</c:v>
                </c:pt>
                <c:pt idx="99">
                  <c:v>7</c:v>
                </c:pt>
                <c:pt idx="100">
                  <c:v>9</c:v>
                </c:pt>
                <c:pt idx="101">
                  <c:v>15</c:v>
                </c:pt>
                <c:pt idx="102">
                  <c:v>9</c:v>
                </c:pt>
                <c:pt idx="103">
                  <c:v>11</c:v>
                </c:pt>
                <c:pt idx="104">
                  <c:v>8</c:v>
                </c:pt>
              </c:numCache>
            </c:numRef>
          </c:val>
          <c:smooth val="0"/>
          <c:extLst>
            <c:ext xmlns:c16="http://schemas.microsoft.com/office/drawing/2014/chart" uri="{C3380CC4-5D6E-409C-BE32-E72D297353CC}">
              <c16:uniqueId val="{00000001-05AB-8945-A92B-459E9718AC70}"/>
            </c:ext>
          </c:extLst>
        </c:ser>
        <c:ser>
          <c:idx val="2"/>
          <c:order val="2"/>
          <c:tx>
            <c:strRef>
              <c:f>Sheet1!$A$4</c:f>
              <c:strCache>
                <c:ptCount val="1"/>
                <c:pt idx="0">
                  <c:v>Environment / climate change</c:v>
                </c:pt>
              </c:strCache>
            </c:strRef>
          </c:tx>
          <c:spPr>
            <a:ln w="31750" cap="rnd">
              <a:solidFill>
                <a:schemeClr val="accent3">
                  <a:lumMod val="75000"/>
                </a:schemeClr>
              </a:solidFill>
              <a:prstDash val="sysDot"/>
              <a:round/>
            </a:ln>
            <a:effectLst/>
          </c:spPr>
          <c:marker>
            <c:symbol val="none"/>
          </c:marker>
          <c:cat>
            <c:strRef>
              <c:f>Sheet1!$B$1:$DB$1</c:f>
              <c:strCache>
                <c:ptCount val="105"/>
                <c:pt idx="0">
                  <c:v>Apr-83</c:v>
                </c:pt>
                <c:pt idx="1">
                  <c:v>Apr-84</c:v>
                </c:pt>
                <c:pt idx="2">
                  <c:v>Apr-85</c:v>
                </c:pt>
                <c:pt idx="3">
                  <c:v>Feb-86</c:v>
                </c:pt>
                <c:pt idx="4">
                  <c:v>Mar-87</c:v>
                </c:pt>
                <c:pt idx="5">
                  <c:v>Mar-88</c:v>
                </c:pt>
                <c:pt idx="6">
                  <c:v>Jun-88</c:v>
                </c:pt>
                <c:pt idx="7">
                  <c:v>Oct-88</c:v>
                </c:pt>
                <c:pt idx="8">
                  <c:v>Dec-88</c:v>
                </c:pt>
                <c:pt idx="9">
                  <c:v>Mar-89</c:v>
                </c:pt>
                <c:pt idx="10">
                  <c:v>Jul-89</c:v>
                </c:pt>
                <c:pt idx="11">
                  <c:v>Oct-89</c:v>
                </c:pt>
                <c:pt idx="12">
                  <c:v>Jan-90</c:v>
                </c:pt>
                <c:pt idx="13">
                  <c:v>Apr-90</c:v>
                </c:pt>
                <c:pt idx="14">
                  <c:v>Jul-90</c:v>
                </c:pt>
                <c:pt idx="15">
                  <c:v>Nov-90</c:v>
                </c:pt>
                <c:pt idx="16">
                  <c:v>Feb-91</c:v>
                </c:pt>
                <c:pt idx="17">
                  <c:v>Apr-91</c:v>
                </c:pt>
                <c:pt idx="18">
                  <c:v>Aug-91</c:v>
                </c:pt>
                <c:pt idx="19">
                  <c:v>Nov-91</c:v>
                </c:pt>
                <c:pt idx="20">
                  <c:v>Mar-92</c:v>
                </c:pt>
                <c:pt idx="21">
                  <c:v>Jun-92</c:v>
                </c:pt>
                <c:pt idx="22">
                  <c:v>Sep-92</c:v>
                </c:pt>
                <c:pt idx="23">
                  <c:v>Dec-92</c:v>
                </c:pt>
                <c:pt idx="24">
                  <c:v>Mar-93</c:v>
                </c:pt>
                <c:pt idx="25">
                  <c:v>Jun-93</c:v>
                </c:pt>
                <c:pt idx="26">
                  <c:v>Sep-93</c:v>
                </c:pt>
                <c:pt idx="27">
                  <c:v>Dec-93</c:v>
                </c:pt>
                <c:pt idx="28">
                  <c:v>Mar-94</c:v>
                </c:pt>
                <c:pt idx="29">
                  <c:v>Jul-94</c:v>
                </c:pt>
                <c:pt idx="30">
                  <c:v>Oct-94</c:v>
                </c:pt>
                <c:pt idx="31">
                  <c:v>Dec-94</c:v>
                </c:pt>
                <c:pt idx="32">
                  <c:v>Mar-95</c:v>
                </c:pt>
                <c:pt idx="33">
                  <c:v>Jul-95</c:v>
                </c:pt>
                <c:pt idx="34">
                  <c:v>Oct-95</c:v>
                </c:pt>
                <c:pt idx="35">
                  <c:v>Jan-96</c:v>
                </c:pt>
                <c:pt idx="36">
                  <c:v>Apr-96</c:v>
                </c:pt>
                <c:pt idx="37">
                  <c:v>Jul-96</c:v>
                </c:pt>
                <c:pt idx="38">
                  <c:v>Nov-96</c:v>
                </c:pt>
                <c:pt idx="39">
                  <c:v>Jan-97</c:v>
                </c:pt>
                <c:pt idx="40">
                  <c:v>Mar-97</c:v>
                </c:pt>
                <c:pt idx="41">
                  <c:v>Jul-97</c:v>
                </c:pt>
                <c:pt idx="42">
                  <c:v>Oct-97</c:v>
                </c:pt>
                <c:pt idx="43">
                  <c:v>Jan-98</c:v>
                </c:pt>
                <c:pt idx="44">
                  <c:v>Apr-98</c:v>
                </c:pt>
                <c:pt idx="45">
                  <c:v>Jul-98</c:v>
                </c:pt>
                <c:pt idx="46">
                  <c:v>Oct-98</c:v>
                </c:pt>
                <c:pt idx="47">
                  <c:v>Jan-99</c:v>
                </c:pt>
                <c:pt idx="48">
                  <c:v>Apr-99</c:v>
                </c:pt>
                <c:pt idx="49">
                  <c:v>Aug-99</c:v>
                </c:pt>
                <c:pt idx="50">
                  <c:v>Oct-99</c:v>
                </c:pt>
                <c:pt idx="51">
                  <c:v>Jan-00</c:v>
                </c:pt>
                <c:pt idx="52">
                  <c:v>Apr-00</c:v>
                </c:pt>
                <c:pt idx="53">
                  <c:v>Jul-00</c:v>
                </c:pt>
                <c:pt idx="54">
                  <c:v>Oct-00</c:v>
                </c:pt>
                <c:pt idx="55">
                  <c:v>Jan-01</c:v>
                </c:pt>
                <c:pt idx="56">
                  <c:v>Apr-01</c:v>
                </c:pt>
                <c:pt idx="57">
                  <c:v>Jul-01</c:v>
                </c:pt>
                <c:pt idx="58">
                  <c:v>Oct-01</c:v>
                </c:pt>
                <c:pt idx="59">
                  <c:v>Jan-02</c:v>
                </c:pt>
                <c:pt idx="60">
                  <c:v>Mar-02</c:v>
                </c:pt>
                <c:pt idx="61">
                  <c:v>Jul-02</c:v>
                </c:pt>
                <c:pt idx="62">
                  <c:v>Oct-02</c:v>
                </c:pt>
                <c:pt idx="63">
                  <c:v>Jan-03</c:v>
                </c:pt>
                <c:pt idx="64">
                  <c:v>Mar-03</c:v>
                </c:pt>
                <c:pt idx="65">
                  <c:v>Jul-03</c:v>
                </c:pt>
                <c:pt idx="66">
                  <c:v>Oct-03</c:v>
                </c:pt>
                <c:pt idx="67">
                  <c:v>Dec-03</c:v>
                </c:pt>
                <c:pt idx="68">
                  <c:v>Apr-04</c:v>
                </c:pt>
                <c:pt idx="69">
                  <c:v>Jul-04</c:v>
                </c:pt>
                <c:pt idx="70">
                  <c:v>Oct-04</c:v>
                </c:pt>
                <c:pt idx="71">
                  <c:v>Dec-04</c:v>
                </c:pt>
                <c:pt idx="72">
                  <c:v>Mar-05</c:v>
                </c:pt>
                <c:pt idx="73">
                  <c:v>Jul-05</c:v>
                </c:pt>
                <c:pt idx="74">
                  <c:v>Oct-05</c:v>
                </c:pt>
                <c:pt idx="75">
                  <c:v>Dec-05</c:v>
                </c:pt>
                <c:pt idx="76">
                  <c:v>Mar-06</c:v>
                </c:pt>
                <c:pt idx="77">
                  <c:v>Jun-06</c:v>
                </c:pt>
                <c:pt idx="78">
                  <c:v>Oct-06</c:v>
                </c:pt>
                <c:pt idx="79">
                  <c:v>Dec-06</c:v>
                </c:pt>
                <c:pt idx="80">
                  <c:v>Mar-07</c:v>
                </c:pt>
                <c:pt idx="81">
                  <c:v>Jun-07</c:v>
                </c:pt>
                <c:pt idx="82">
                  <c:v>Oct-07</c:v>
                </c:pt>
                <c:pt idx="83">
                  <c:v>Dec-07</c:v>
                </c:pt>
                <c:pt idx="84">
                  <c:v>Mar-08</c:v>
                </c:pt>
                <c:pt idx="85">
                  <c:v>Jun-08</c:v>
                </c:pt>
                <c:pt idx="86">
                  <c:v>Oct-08</c:v>
                </c:pt>
                <c:pt idx="87">
                  <c:v>Dec-08</c:v>
                </c:pt>
                <c:pt idx="88">
                  <c:v>Apr-09</c:v>
                </c:pt>
                <c:pt idx="89">
                  <c:v>Jun-09</c:v>
                </c:pt>
                <c:pt idx="90">
                  <c:v>Oct-09</c:v>
                </c:pt>
                <c:pt idx="91">
                  <c:v>Dec-09</c:v>
                </c:pt>
                <c:pt idx="92">
                  <c:v>Oct-10</c:v>
                </c:pt>
                <c:pt idx="93">
                  <c:v>Dec-11</c:v>
                </c:pt>
                <c:pt idx="94">
                  <c:v>2012</c:v>
                </c:pt>
                <c:pt idx="95">
                  <c:v>2017-April</c:v>
                </c:pt>
                <c:pt idx="96">
                  <c:v>2018-Oct</c:v>
                </c:pt>
                <c:pt idx="97">
                  <c:v>2019-Ap</c:v>
                </c:pt>
                <c:pt idx="98">
                  <c:v>2019-Oct</c:v>
                </c:pt>
                <c:pt idx="99">
                  <c:v>2020-Oct</c:v>
                </c:pt>
                <c:pt idx="100">
                  <c:v>2021-Sep</c:v>
                </c:pt>
                <c:pt idx="101">
                  <c:v>2022-Sep</c:v>
                </c:pt>
                <c:pt idx="102">
                  <c:v>2023-Sep</c:v>
                </c:pt>
                <c:pt idx="103">
                  <c:v>2024-Sep</c:v>
                </c:pt>
                <c:pt idx="104">
                  <c:v>Sep-25</c:v>
                </c:pt>
              </c:strCache>
            </c:strRef>
          </c:cat>
          <c:val>
            <c:numRef>
              <c:f>Sheet1!$B$4:$DB$4</c:f>
              <c:numCache>
                <c:formatCode>General</c:formatCode>
                <c:ptCount val="105"/>
                <c:pt idx="0">
                  <c:v>0</c:v>
                </c:pt>
                <c:pt idx="1">
                  <c:v>0</c:v>
                </c:pt>
                <c:pt idx="2">
                  <c:v>1</c:v>
                </c:pt>
                <c:pt idx="3">
                  <c:v>1</c:v>
                </c:pt>
                <c:pt idx="4">
                  <c:v>3</c:v>
                </c:pt>
                <c:pt idx="5">
                  <c:v>3</c:v>
                </c:pt>
                <c:pt idx="6">
                  <c:v>9</c:v>
                </c:pt>
                <c:pt idx="7">
                  <c:v>19</c:v>
                </c:pt>
                <c:pt idx="8">
                  <c:v>14</c:v>
                </c:pt>
                <c:pt idx="9">
                  <c:v>16</c:v>
                </c:pt>
                <c:pt idx="10">
                  <c:v>21</c:v>
                </c:pt>
                <c:pt idx="11">
                  <c:v>20</c:v>
                </c:pt>
                <c:pt idx="12">
                  <c:v>18</c:v>
                </c:pt>
                <c:pt idx="13">
                  <c:v>17</c:v>
                </c:pt>
                <c:pt idx="14">
                  <c:v>17</c:v>
                </c:pt>
                <c:pt idx="15">
                  <c:v>10</c:v>
                </c:pt>
                <c:pt idx="16">
                  <c:v>6</c:v>
                </c:pt>
                <c:pt idx="17">
                  <c:v>7</c:v>
                </c:pt>
                <c:pt idx="18">
                  <c:v>9</c:v>
                </c:pt>
                <c:pt idx="19">
                  <c:v>5</c:v>
                </c:pt>
                <c:pt idx="20">
                  <c:v>5</c:v>
                </c:pt>
                <c:pt idx="21">
                  <c:v>6</c:v>
                </c:pt>
                <c:pt idx="22">
                  <c:v>4</c:v>
                </c:pt>
                <c:pt idx="23">
                  <c:v>3</c:v>
                </c:pt>
                <c:pt idx="24">
                  <c:v>3</c:v>
                </c:pt>
                <c:pt idx="25">
                  <c:v>3</c:v>
                </c:pt>
                <c:pt idx="26">
                  <c:v>3</c:v>
                </c:pt>
                <c:pt idx="27">
                  <c:v>2</c:v>
                </c:pt>
                <c:pt idx="28">
                  <c:v>2</c:v>
                </c:pt>
                <c:pt idx="29">
                  <c:v>2</c:v>
                </c:pt>
                <c:pt idx="30">
                  <c:v>2</c:v>
                </c:pt>
                <c:pt idx="31">
                  <c:v>1</c:v>
                </c:pt>
                <c:pt idx="32">
                  <c:v>2</c:v>
                </c:pt>
                <c:pt idx="33">
                  <c:v>2</c:v>
                </c:pt>
                <c:pt idx="34">
                  <c:v>2</c:v>
                </c:pt>
                <c:pt idx="35">
                  <c:v>1</c:v>
                </c:pt>
                <c:pt idx="36">
                  <c:v>1</c:v>
                </c:pt>
                <c:pt idx="37">
                  <c:v>2</c:v>
                </c:pt>
                <c:pt idx="38">
                  <c:v>1</c:v>
                </c:pt>
                <c:pt idx="39">
                  <c:v>1</c:v>
                </c:pt>
                <c:pt idx="40">
                  <c:v>1</c:v>
                </c:pt>
                <c:pt idx="41">
                  <c:v>2</c:v>
                </c:pt>
                <c:pt idx="42">
                  <c:v>1</c:v>
                </c:pt>
                <c:pt idx="43">
                  <c:v>2</c:v>
                </c:pt>
                <c:pt idx="44">
                  <c:v>2</c:v>
                </c:pt>
                <c:pt idx="45">
                  <c:v>2</c:v>
                </c:pt>
                <c:pt idx="46">
                  <c:v>1</c:v>
                </c:pt>
                <c:pt idx="47">
                  <c:v>2</c:v>
                </c:pt>
                <c:pt idx="48">
                  <c:v>2</c:v>
                </c:pt>
                <c:pt idx="49">
                  <c:v>4</c:v>
                </c:pt>
                <c:pt idx="50">
                  <c:v>2</c:v>
                </c:pt>
                <c:pt idx="51">
                  <c:v>3</c:v>
                </c:pt>
                <c:pt idx="52">
                  <c:v>4</c:v>
                </c:pt>
                <c:pt idx="53">
                  <c:v>5</c:v>
                </c:pt>
                <c:pt idx="54">
                  <c:v>3</c:v>
                </c:pt>
                <c:pt idx="55">
                  <c:v>5</c:v>
                </c:pt>
                <c:pt idx="56">
                  <c:v>5</c:v>
                </c:pt>
                <c:pt idx="57">
                  <c:v>6</c:v>
                </c:pt>
                <c:pt idx="58">
                  <c:v>2</c:v>
                </c:pt>
                <c:pt idx="59">
                  <c:v>2</c:v>
                </c:pt>
                <c:pt idx="60">
                  <c:v>4</c:v>
                </c:pt>
                <c:pt idx="61">
                  <c:v>5</c:v>
                </c:pt>
                <c:pt idx="62">
                  <c:v>4</c:v>
                </c:pt>
                <c:pt idx="63">
                  <c:v>7</c:v>
                </c:pt>
                <c:pt idx="64">
                  <c:v>2</c:v>
                </c:pt>
                <c:pt idx="65">
                  <c:v>4</c:v>
                </c:pt>
                <c:pt idx="66">
                  <c:v>4</c:v>
                </c:pt>
                <c:pt idx="67">
                  <c:v>3</c:v>
                </c:pt>
                <c:pt idx="68">
                  <c:v>3</c:v>
                </c:pt>
                <c:pt idx="69">
                  <c:v>4</c:v>
                </c:pt>
                <c:pt idx="70">
                  <c:v>5</c:v>
                </c:pt>
                <c:pt idx="71">
                  <c:v>5</c:v>
                </c:pt>
                <c:pt idx="72">
                  <c:v>6</c:v>
                </c:pt>
                <c:pt idx="73">
                  <c:v>6</c:v>
                </c:pt>
                <c:pt idx="74">
                  <c:v>6</c:v>
                </c:pt>
                <c:pt idx="75">
                  <c:v>6</c:v>
                </c:pt>
                <c:pt idx="76">
                  <c:v>8</c:v>
                </c:pt>
                <c:pt idx="77">
                  <c:v>10</c:v>
                </c:pt>
                <c:pt idx="78">
                  <c:v>10</c:v>
                </c:pt>
                <c:pt idx="79">
                  <c:v>18</c:v>
                </c:pt>
                <c:pt idx="80">
                  <c:v>24</c:v>
                </c:pt>
                <c:pt idx="81">
                  <c:v>24</c:v>
                </c:pt>
                <c:pt idx="82">
                  <c:v>17</c:v>
                </c:pt>
                <c:pt idx="83">
                  <c:v>19</c:v>
                </c:pt>
                <c:pt idx="84">
                  <c:v>14</c:v>
                </c:pt>
                <c:pt idx="85">
                  <c:v>14</c:v>
                </c:pt>
                <c:pt idx="86">
                  <c:v>9</c:v>
                </c:pt>
                <c:pt idx="87">
                  <c:v>5</c:v>
                </c:pt>
                <c:pt idx="88">
                  <c:v>6</c:v>
                </c:pt>
                <c:pt idx="89">
                  <c:v>6</c:v>
                </c:pt>
                <c:pt idx="90">
                  <c:v>6</c:v>
                </c:pt>
                <c:pt idx="91">
                  <c:v>12</c:v>
                </c:pt>
                <c:pt idx="92">
                  <c:v>7</c:v>
                </c:pt>
                <c:pt idx="93">
                  <c:v>7</c:v>
                </c:pt>
                <c:pt idx="94">
                  <c:v>7</c:v>
                </c:pt>
                <c:pt idx="95">
                  <c:v>5</c:v>
                </c:pt>
                <c:pt idx="96">
                  <c:v>10</c:v>
                </c:pt>
                <c:pt idx="97">
                  <c:v>14</c:v>
                </c:pt>
                <c:pt idx="98">
                  <c:v>24</c:v>
                </c:pt>
                <c:pt idx="99">
                  <c:v>5</c:v>
                </c:pt>
                <c:pt idx="100">
                  <c:v>13</c:v>
                </c:pt>
                <c:pt idx="101">
                  <c:v>10</c:v>
                </c:pt>
                <c:pt idx="102">
                  <c:v>8</c:v>
                </c:pt>
                <c:pt idx="103">
                  <c:v>5</c:v>
                </c:pt>
                <c:pt idx="104">
                  <c:v>3</c:v>
                </c:pt>
              </c:numCache>
            </c:numRef>
          </c:val>
          <c:smooth val="0"/>
          <c:extLst>
            <c:ext xmlns:c16="http://schemas.microsoft.com/office/drawing/2014/chart" uri="{C3380CC4-5D6E-409C-BE32-E72D297353CC}">
              <c16:uniqueId val="{00000001-BE2E-4682-A82A-0515C1D1A813}"/>
            </c:ext>
          </c:extLst>
        </c:ser>
        <c:ser>
          <c:idx val="3"/>
          <c:order val="3"/>
          <c:tx>
            <c:strRef>
              <c:f>Sheet1!$A$5</c:f>
              <c:strCache>
                <c:ptCount val="1"/>
                <c:pt idx="0">
                  <c:v>COVID-19</c:v>
                </c:pt>
              </c:strCache>
            </c:strRef>
          </c:tx>
          <c:spPr>
            <a:ln w="31750" cap="rnd">
              <a:solidFill>
                <a:schemeClr val="accent5">
                  <a:lumMod val="60000"/>
                  <a:lumOff val="40000"/>
                </a:schemeClr>
              </a:solidFill>
              <a:prstDash val="dash"/>
              <a:round/>
            </a:ln>
            <a:effectLst/>
          </c:spPr>
          <c:marker>
            <c:symbol val="none"/>
          </c:marker>
          <c:cat>
            <c:strRef>
              <c:f>Sheet1!$B$1:$DB$1</c:f>
              <c:strCache>
                <c:ptCount val="105"/>
                <c:pt idx="0">
                  <c:v>Apr-83</c:v>
                </c:pt>
                <c:pt idx="1">
                  <c:v>Apr-84</c:v>
                </c:pt>
                <c:pt idx="2">
                  <c:v>Apr-85</c:v>
                </c:pt>
                <c:pt idx="3">
                  <c:v>Feb-86</c:v>
                </c:pt>
                <c:pt idx="4">
                  <c:v>Mar-87</c:v>
                </c:pt>
                <c:pt idx="5">
                  <c:v>Mar-88</c:v>
                </c:pt>
                <c:pt idx="6">
                  <c:v>Jun-88</c:v>
                </c:pt>
                <c:pt idx="7">
                  <c:v>Oct-88</c:v>
                </c:pt>
                <c:pt idx="8">
                  <c:v>Dec-88</c:v>
                </c:pt>
                <c:pt idx="9">
                  <c:v>Mar-89</c:v>
                </c:pt>
                <c:pt idx="10">
                  <c:v>Jul-89</c:v>
                </c:pt>
                <c:pt idx="11">
                  <c:v>Oct-89</c:v>
                </c:pt>
                <c:pt idx="12">
                  <c:v>Jan-90</c:v>
                </c:pt>
                <c:pt idx="13">
                  <c:v>Apr-90</c:v>
                </c:pt>
                <c:pt idx="14">
                  <c:v>Jul-90</c:v>
                </c:pt>
                <c:pt idx="15">
                  <c:v>Nov-90</c:v>
                </c:pt>
                <c:pt idx="16">
                  <c:v>Feb-91</c:v>
                </c:pt>
                <c:pt idx="17">
                  <c:v>Apr-91</c:v>
                </c:pt>
                <c:pt idx="18">
                  <c:v>Aug-91</c:v>
                </c:pt>
                <c:pt idx="19">
                  <c:v>Nov-91</c:v>
                </c:pt>
                <c:pt idx="20">
                  <c:v>Mar-92</c:v>
                </c:pt>
                <c:pt idx="21">
                  <c:v>Jun-92</c:v>
                </c:pt>
                <c:pt idx="22">
                  <c:v>Sep-92</c:v>
                </c:pt>
                <c:pt idx="23">
                  <c:v>Dec-92</c:v>
                </c:pt>
                <c:pt idx="24">
                  <c:v>Mar-93</c:v>
                </c:pt>
                <c:pt idx="25">
                  <c:v>Jun-93</c:v>
                </c:pt>
                <c:pt idx="26">
                  <c:v>Sep-93</c:v>
                </c:pt>
                <c:pt idx="27">
                  <c:v>Dec-93</c:v>
                </c:pt>
                <c:pt idx="28">
                  <c:v>Mar-94</c:v>
                </c:pt>
                <c:pt idx="29">
                  <c:v>Jul-94</c:v>
                </c:pt>
                <c:pt idx="30">
                  <c:v>Oct-94</c:v>
                </c:pt>
                <c:pt idx="31">
                  <c:v>Dec-94</c:v>
                </c:pt>
                <c:pt idx="32">
                  <c:v>Mar-95</c:v>
                </c:pt>
                <c:pt idx="33">
                  <c:v>Jul-95</c:v>
                </c:pt>
                <c:pt idx="34">
                  <c:v>Oct-95</c:v>
                </c:pt>
                <c:pt idx="35">
                  <c:v>Jan-96</c:v>
                </c:pt>
                <c:pt idx="36">
                  <c:v>Apr-96</c:v>
                </c:pt>
                <c:pt idx="37">
                  <c:v>Jul-96</c:v>
                </c:pt>
                <c:pt idx="38">
                  <c:v>Nov-96</c:v>
                </c:pt>
                <c:pt idx="39">
                  <c:v>Jan-97</c:v>
                </c:pt>
                <c:pt idx="40">
                  <c:v>Mar-97</c:v>
                </c:pt>
                <c:pt idx="41">
                  <c:v>Jul-97</c:v>
                </c:pt>
                <c:pt idx="42">
                  <c:v>Oct-97</c:v>
                </c:pt>
                <c:pt idx="43">
                  <c:v>Jan-98</c:v>
                </c:pt>
                <c:pt idx="44">
                  <c:v>Apr-98</c:v>
                </c:pt>
                <c:pt idx="45">
                  <c:v>Jul-98</c:v>
                </c:pt>
                <c:pt idx="46">
                  <c:v>Oct-98</c:v>
                </c:pt>
                <c:pt idx="47">
                  <c:v>Jan-99</c:v>
                </c:pt>
                <c:pt idx="48">
                  <c:v>Apr-99</c:v>
                </c:pt>
                <c:pt idx="49">
                  <c:v>Aug-99</c:v>
                </c:pt>
                <c:pt idx="50">
                  <c:v>Oct-99</c:v>
                </c:pt>
                <c:pt idx="51">
                  <c:v>Jan-00</c:v>
                </c:pt>
                <c:pt idx="52">
                  <c:v>Apr-00</c:v>
                </c:pt>
                <c:pt idx="53">
                  <c:v>Jul-00</c:v>
                </c:pt>
                <c:pt idx="54">
                  <c:v>Oct-00</c:v>
                </c:pt>
                <c:pt idx="55">
                  <c:v>Jan-01</c:v>
                </c:pt>
                <c:pt idx="56">
                  <c:v>Apr-01</c:v>
                </c:pt>
                <c:pt idx="57">
                  <c:v>Jul-01</c:v>
                </c:pt>
                <c:pt idx="58">
                  <c:v>Oct-01</c:v>
                </c:pt>
                <c:pt idx="59">
                  <c:v>Jan-02</c:v>
                </c:pt>
                <c:pt idx="60">
                  <c:v>Mar-02</c:v>
                </c:pt>
                <c:pt idx="61">
                  <c:v>Jul-02</c:v>
                </c:pt>
                <c:pt idx="62">
                  <c:v>Oct-02</c:v>
                </c:pt>
                <c:pt idx="63">
                  <c:v>Jan-03</c:v>
                </c:pt>
                <c:pt idx="64">
                  <c:v>Mar-03</c:v>
                </c:pt>
                <c:pt idx="65">
                  <c:v>Jul-03</c:v>
                </c:pt>
                <c:pt idx="66">
                  <c:v>Oct-03</c:v>
                </c:pt>
                <c:pt idx="67">
                  <c:v>Dec-03</c:v>
                </c:pt>
                <c:pt idx="68">
                  <c:v>Apr-04</c:v>
                </c:pt>
                <c:pt idx="69">
                  <c:v>Jul-04</c:v>
                </c:pt>
                <c:pt idx="70">
                  <c:v>Oct-04</c:v>
                </c:pt>
                <c:pt idx="71">
                  <c:v>Dec-04</c:v>
                </c:pt>
                <c:pt idx="72">
                  <c:v>Mar-05</c:v>
                </c:pt>
                <c:pt idx="73">
                  <c:v>Jul-05</c:v>
                </c:pt>
                <c:pt idx="74">
                  <c:v>Oct-05</c:v>
                </c:pt>
                <c:pt idx="75">
                  <c:v>Dec-05</c:v>
                </c:pt>
                <c:pt idx="76">
                  <c:v>Mar-06</c:v>
                </c:pt>
                <c:pt idx="77">
                  <c:v>Jun-06</c:v>
                </c:pt>
                <c:pt idx="78">
                  <c:v>Oct-06</c:v>
                </c:pt>
                <c:pt idx="79">
                  <c:v>Dec-06</c:v>
                </c:pt>
                <c:pt idx="80">
                  <c:v>Mar-07</c:v>
                </c:pt>
                <c:pt idx="81">
                  <c:v>Jun-07</c:v>
                </c:pt>
                <c:pt idx="82">
                  <c:v>Oct-07</c:v>
                </c:pt>
                <c:pt idx="83">
                  <c:v>Dec-07</c:v>
                </c:pt>
                <c:pt idx="84">
                  <c:v>Mar-08</c:v>
                </c:pt>
                <c:pt idx="85">
                  <c:v>Jun-08</c:v>
                </c:pt>
                <c:pt idx="86">
                  <c:v>Oct-08</c:v>
                </c:pt>
                <c:pt idx="87">
                  <c:v>Dec-08</c:v>
                </c:pt>
                <c:pt idx="88">
                  <c:v>Apr-09</c:v>
                </c:pt>
                <c:pt idx="89">
                  <c:v>Jun-09</c:v>
                </c:pt>
                <c:pt idx="90">
                  <c:v>Oct-09</c:v>
                </c:pt>
                <c:pt idx="91">
                  <c:v>Dec-09</c:v>
                </c:pt>
                <c:pt idx="92">
                  <c:v>Oct-10</c:v>
                </c:pt>
                <c:pt idx="93">
                  <c:v>Dec-11</c:v>
                </c:pt>
                <c:pt idx="94">
                  <c:v>2012</c:v>
                </c:pt>
                <c:pt idx="95">
                  <c:v>2017-April</c:v>
                </c:pt>
                <c:pt idx="96">
                  <c:v>2018-Oct</c:v>
                </c:pt>
                <c:pt idx="97">
                  <c:v>2019-Ap</c:v>
                </c:pt>
                <c:pt idx="98">
                  <c:v>2019-Oct</c:v>
                </c:pt>
                <c:pt idx="99">
                  <c:v>2020-Oct</c:v>
                </c:pt>
                <c:pt idx="100">
                  <c:v>2021-Sep</c:v>
                </c:pt>
                <c:pt idx="101">
                  <c:v>2022-Sep</c:v>
                </c:pt>
                <c:pt idx="102">
                  <c:v>2023-Sep</c:v>
                </c:pt>
                <c:pt idx="103">
                  <c:v>2024-Sep</c:v>
                </c:pt>
                <c:pt idx="104">
                  <c:v>Sep-25</c:v>
                </c:pt>
              </c:strCache>
            </c:strRef>
          </c:cat>
          <c:val>
            <c:numRef>
              <c:f>Sheet1!$B$5:$DB$5</c:f>
              <c:numCache>
                <c:formatCode>General</c:formatCode>
                <c:ptCount val="105"/>
                <c:pt idx="99">
                  <c:v>39</c:v>
                </c:pt>
                <c:pt idx="100">
                  <c:v>24</c:v>
                </c:pt>
                <c:pt idx="101">
                  <c:v>2</c:v>
                </c:pt>
              </c:numCache>
            </c:numRef>
          </c:val>
          <c:smooth val="0"/>
          <c:extLst>
            <c:ext xmlns:c16="http://schemas.microsoft.com/office/drawing/2014/chart" uri="{C3380CC4-5D6E-409C-BE32-E72D297353CC}">
              <c16:uniqueId val="{00000002-BE2E-4682-A82A-0515C1D1A813}"/>
            </c:ext>
          </c:extLst>
        </c:ser>
        <c:ser>
          <c:idx val="4"/>
          <c:order val="4"/>
          <c:tx>
            <c:strRef>
              <c:f>Sheet1!$A$6</c:f>
              <c:strCache>
                <c:ptCount val="1"/>
                <c:pt idx="0">
                  <c:v>Inflation / Cost of Living</c:v>
                </c:pt>
              </c:strCache>
            </c:strRef>
          </c:tx>
          <c:spPr>
            <a:ln w="28575" cap="rnd">
              <a:solidFill>
                <a:schemeClr val="accent5"/>
              </a:solidFill>
              <a:round/>
            </a:ln>
            <a:effectLst/>
          </c:spPr>
          <c:marker>
            <c:symbol val="none"/>
          </c:marker>
          <c:cat>
            <c:strRef>
              <c:f>Sheet1!$B$1:$DB$1</c:f>
              <c:strCache>
                <c:ptCount val="105"/>
                <c:pt idx="0">
                  <c:v>Apr-83</c:v>
                </c:pt>
                <c:pt idx="1">
                  <c:v>Apr-84</c:v>
                </c:pt>
                <c:pt idx="2">
                  <c:v>Apr-85</c:v>
                </c:pt>
                <c:pt idx="3">
                  <c:v>Feb-86</c:v>
                </c:pt>
                <c:pt idx="4">
                  <c:v>Mar-87</c:v>
                </c:pt>
                <c:pt idx="5">
                  <c:v>Mar-88</c:v>
                </c:pt>
                <c:pt idx="6">
                  <c:v>Jun-88</c:v>
                </c:pt>
                <c:pt idx="7">
                  <c:v>Oct-88</c:v>
                </c:pt>
                <c:pt idx="8">
                  <c:v>Dec-88</c:v>
                </c:pt>
                <c:pt idx="9">
                  <c:v>Mar-89</c:v>
                </c:pt>
                <c:pt idx="10">
                  <c:v>Jul-89</c:v>
                </c:pt>
                <c:pt idx="11">
                  <c:v>Oct-89</c:v>
                </c:pt>
                <c:pt idx="12">
                  <c:v>Jan-90</c:v>
                </c:pt>
                <c:pt idx="13">
                  <c:v>Apr-90</c:v>
                </c:pt>
                <c:pt idx="14">
                  <c:v>Jul-90</c:v>
                </c:pt>
                <c:pt idx="15">
                  <c:v>Nov-90</c:v>
                </c:pt>
                <c:pt idx="16">
                  <c:v>Feb-91</c:v>
                </c:pt>
                <c:pt idx="17">
                  <c:v>Apr-91</c:v>
                </c:pt>
                <c:pt idx="18">
                  <c:v>Aug-91</c:v>
                </c:pt>
                <c:pt idx="19">
                  <c:v>Nov-91</c:v>
                </c:pt>
                <c:pt idx="20">
                  <c:v>Mar-92</c:v>
                </c:pt>
                <c:pt idx="21">
                  <c:v>Jun-92</c:v>
                </c:pt>
                <c:pt idx="22">
                  <c:v>Sep-92</c:v>
                </c:pt>
                <c:pt idx="23">
                  <c:v>Dec-92</c:v>
                </c:pt>
                <c:pt idx="24">
                  <c:v>Mar-93</c:v>
                </c:pt>
                <c:pt idx="25">
                  <c:v>Jun-93</c:v>
                </c:pt>
                <c:pt idx="26">
                  <c:v>Sep-93</c:v>
                </c:pt>
                <c:pt idx="27">
                  <c:v>Dec-93</c:v>
                </c:pt>
                <c:pt idx="28">
                  <c:v>Mar-94</c:v>
                </c:pt>
                <c:pt idx="29">
                  <c:v>Jul-94</c:v>
                </c:pt>
                <c:pt idx="30">
                  <c:v>Oct-94</c:v>
                </c:pt>
                <c:pt idx="31">
                  <c:v>Dec-94</c:v>
                </c:pt>
                <c:pt idx="32">
                  <c:v>Mar-95</c:v>
                </c:pt>
                <c:pt idx="33">
                  <c:v>Jul-95</c:v>
                </c:pt>
                <c:pt idx="34">
                  <c:v>Oct-95</c:v>
                </c:pt>
                <c:pt idx="35">
                  <c:v>Jan-96</c:v>
                </c:pt>
                <c:pt idx="36">
                  <c:v>Apr-96</c:v>
                </c:pt>
                <c:pt idx="37">
                  <c:v>Jul-96</c:v>
                </c:pt>
                <c:pt idx="38">
                  <c:v>Nov-96</c:v>
                </c:pt>
                <c:pt idx="39">
                  <c:v>Jan-97</c:v>
                </c:pt>
                <c:pt idx="40">
                  <c:v>Mar-97</c:v>
                </c:pt>
                <c:pt idx="41">
                  <c:v>Jul-97</c:v>
                </c:pt>
                <c:pt idx="42">
                  <c:v>Oct-97</c:v>
                </c:pt>
                <c:pt idx="43">
                  <c:v>Jan-98</c:v>
                </c:pt>
                <c:pt idx="44">
                  <c:v>Apr-98</c:v>
                </c:pt>
                <c:pt idx="45">
                  <c:v>Jul-98</c:v>
                </c:pt>
                <c:pt idx="46">
                  <c:v>Oct-98</c:v>
                </c:pt>
                <c:pt idx="47">
                  <c:v>Jan-99</c:v>
                </c:pt>
                <c:pt idx="48">
                  <c:v>Apr-99</c:v>
                </c:pt>
                <c:pt idx="49">
                  <c:v>Aug-99</c:v>
                </c:pt>
                <c:pt idx="50">
                  <c:v>Oct-99</c:v>
                </c:pt>
                <c:pt idx="51">
                  <c:v>Jan-00</c:v>
                </c:pt>
                <c:pt idx="52">
                  <c:v>Apr-00</c:v>
                </c:pt>
                <c:pt idx="53">
                  <c:v>Jul-00</c:v>
                </c:pt>
                <c:pt idx="54">
                  <c:v>Oct-00</c:v>
                </c:pt>
                <c:pt idx="55">
                  <c:v>Jan-01</c:v>
                </c:pt>
                <c:pt idx="56">
                  <c:v>Apr-01</c:v>
                </c:pt>
                <c:pt idx="57">
                  <c:v>Jul-01</c:v>
                </c:pt>
                <c:pt idx="58">
                  <c:v>Oct-01</c:v>
                </c:pt>
                <c:pt idx="59">
                  <c:v>Jan-02</c:v>
                </c:pt>
                <c:pt idx="60">
                  <c:v>Mar-02</c:v>
                </c:pt>
                <c:pt idx="61">
                  <c:v>Jul-02</c:v>
                </c:pt>
                <c:pt idx="62">
                  <c:v>Oct-02</c:v>
                </c:pt>
                <c:pt idx="63">
                  <c:v>Jan-03</c:v>
                </c:pt>
                <c:pt idx="64">
                  <c:v>Mar-03</c:v>
                </c:pt>
                <c:pt idx="65">
                  <c:v>Jul-03</c:v>
                </c:pt>
                <c:pt idx="66">
                  <c:v>Oct-03</c:v>
                </c:pt>
                <c:pt idx="67">
                  <c:v>Dec-03</c:v>
                </c:pt>
                <c:pt idx="68">
                  <c:v>Apr-04</c:v>
                </c:pt>
                <c:pt idx="69">
                  <c:v>Jul-04</c:v>
                </c:pt>
                <c:pt idx="70">
                  <c:v>Oct-04</c:v>
                </c:pt>
                <c:pt idx="71">
                  <c:v>Dec-04</c:v>
                </c:pt>
                <c:pt idx="72">
                  <c:v>Mar-05</c:v>
                </c:pt>
                <c:pt idx="73">
                  <c:v>Jul-05</c:v>
                </c:pt>
                <c:pt idx="74">
                  <c:v>Oct-05</c:v>
                </c:pt>
                <c:pt idx="75">
                  <c:v>Dec-05</c:v>
                </c:pt>
                <c:pt idx="76">
                  <c:v>Mar-06</c:v>
                </c:pt>
                <c:pt idx="77">
                  <c:v>Jun-06</c:v>
                </c:pt>
                <c:pt idx="78">
                  <c:v>Oct-06</c:v>
                </c:pt>
                <c:pt idx="79">
                  <c:v>Dec-06</c:v>
                </c:pt>
                <c:pt idx="80">
                  <c:v>Mar-07</c:v>
                </c:pt>
                <c:pt idx="81">
                  <c:v>Jun-07</c:v>
                </c:pt>
                <c:pt idx="82">
                  <c:v>Oct-07</c:v>
                </c:pt>
                <c:pt idx="83">
                  <c:v>Dec-07</c:v>
                </c:pt>
                <c:pt idx="84">
                  <c:v>Mar-08</c:v>
                </c:pt>
                <c:pt idx="85">
                  <c:v>Jun-08</c:v>
                </c:pt>
                <c:pt idx="86">
                  <c:v>Oct-08</c:v>
                </c:pt>
                <c:pt idx="87">
                  <c:v>Dec-08</c:v>
                </c:pt>
                <c:pt idx="88">
                  <c:v>Apr-09</c:v>
                </c:pt>
                <c:pt idx="89">
                  <c:v>Jun-09</c:v>
                </c:pt>
                <c:pt idx="90">
                  <c:v>Oct-09</c:v>
                </c:pt>
                <c:pt idx="91">
                  <c:v>Dec-09</c:v>
                </c:pt>
                <c:pt idx="92">
                  <c:v>Oct-10</c:v>
                </c:pt>
                <c:pt idx="93">
                  <c:v>Dec-11</c:v>
                </c:pt>
                <c:pt idx="94">
                  <c:v>2012</c:v>
                </c:pt>
                <c:pt idx="95">
                  <c:v>2017-April</c:v>
                </c:pt>
                <c:pt idx="96">
                  <c:v>2018-Oct</c:v>
                </c:pt>
                <c:pt idx="97">
                  <c:v>2019-Ap</c:v>
                </c:pt>
                <c:pt idx="98">
                  <c:v>2019-Oct</c:v>
                </c:pt>
                <c:pt idx="99">
                  <c:v>2020-Oct</c:v>
                </c:pt>
                <c:pt idx="100">
                  <c:v>2021-Sep</c:v>
                </c:pt>
                <c:pt idx="101">
                  <c:v>2022-Sep</c:v>
                </c:pt>
                <c:pt idx="102">
                  <c:v>2023-Sep</c:v>
                </c:pt>
                <c:pt idx="103">
                  <c:v>2024-Sep</c:v>
                </c:pt>
                <c:pt idx="104">
                  <c:v>Sep-25</c:v>
                </c:pt>
              </c:strCache>
            </c:strRef>
          </c:cat>
          <c:val>
            <c:numRef>
              <c:f>Sheet1!$B$6:$DB$6</c:f>
            </c:numRef>
          </c:val>
          <c:smooth val="0"/>
          <c:extLst>
            <c:ext xmlns:c16="http://schemas.microsoft.com/office/drawing/2014/chart" uri="{C3380CC4-5D6E-409C-BE32-E72D297353CC}">
              <c16:uniqueId val="{00000000-213A-469E-84AD-9FED02639121}"/>
            </c:ext>
          </c:extLst>
        </c:ser>
        <c:ser>
          <c:idx val="5"/>
          <c:order val="5"/>
          <c:tx>
            <c:strRef>
              <c:f>Sheet1!$A$7</c:f>
              <c:strCache>
                <c:ptCount val="1"/>
                <c:pt idx="0">
                  <c:v>Affordable housing</c:v>
                </c:pt>
              </c:strCache>
            </c:strRef>
          </c:tx>
          <c:spPr>
            <a:ln w="28575" cap="rnd">
              <a:solidFill>
                <a:schemeClr val="accent6"/>
              </a:solidFill>
              <a:round/>
            </a:ln>
            <a:effectLst/>
          </c:spPr>
          <c:marker>
            <c:symbol val="none"/>
          </c:marker>
          <c:cat>
            <c:strRef>
              <c:f>Sheet1!$B$1:$DB$1</c:f>
              <c:strCache>
                <c:ptCount val="105"/>
                <c:pt idx="0">
                  <c:v>Apr-83</c:v>
                </c:pt>
                <c:pt idx="1">
                  <c:v>Apr-84</c:v>
                </c:pt>
                <c:pt idx="2">
                  <c:v>Apr-85</c:v>
                </c:pt>
                <c:pt idx="3">
                  <c:v>Feb-86</c:v>
                </c:pt>
                <c:pt idx="4">
                  <c:v>Mar-87</c:v>
                </c:pt>
                <c:pt idx="5">
                  <c:v>Mar-88</c:v>
                </c:pt>
                <c:pt idx="6">
                  <c:v>Jun-88</c:v>
                </c:pt>
                <c:pt idx="7">
                  <c:v>Oct-88</c:v>
                </c:pt>
                <c:pt idx="8">
                  <c:v>Dec-88</c:v>
                </c:pt>
                <c:pt idx="9">
                  <c:v>Mar-89</c:v>
                </c:pt>
                <c:pt idx="10">
                  <c:v>Jul-89</c:v>
                </c:pt>
                <c:pt idx="11">
                  <c:v>Oct-89</c:v>
                </c:pt>
                <c:pt idx="12">
                  <c:v>Jan-90</c:v>
                </c:pt>
                <c:pt idx="13">
                  <c:v>Apr-90</c:v>
                </c:pt>
                <c:pt idx="14">
                  <c:v>Jul-90</c:v>
                </c:pt>
                <c:pt idx="15">
                  <c:v>Nov-90</c:v>
                </c:pt>
                <c:pt idx="16">
                  <c:v>Feb-91</c:v>
                </c:pt>
                <c:pt idx="17">
                  <c:v>Apr-91</c:v>
                </c:pt>
                <c:pt idx="18">
                  <c:v>Aug-91</c:v>
                </c:pt>
                <c:pt idx="19">
                  <c:v>Nov-91</c:v>
                </c:pt>
                <c:pt idx="20">
                  <c:v>Mar-92</c:v>
                </c:pt>
                <c:pt idx="21">
                  <c:v>Jun-92</c:v>
                </c:pt>
                <c:pt idx="22">
                  <c:v>Sep-92</c:v>
                </c:pt>
                <c:pt idx="23">
                  <c:v>Dec-92</c:v>
                </c:pt>
                <c:pt idx="24">
                  <c:v>Mar-93</c:v>
                </c:pt>
                <c:pt idx="25">
                  <c:v>Jun-93</c:v>
                </c:pt>
                <c:pt idx="26">
                  <c:v>Sep-93</c:v>
                </c:pt>
                <c:pt idx="27">
                  <c:v>Dec-93</c:v>
                </c:pt>
                <c:pt idx="28">
                  <c:v>Mar-94</c:v>
                </c:pt>
                <c:pt idx="29">
                  <c:v>Jul-94</c:v>
                </c:pt>
                <c:pt idx="30">
                  <c:v>Oct-94</c:v>
                </c:pt>
                <c:pt idx="31">
                  <c:v>Dec-94</c:v>
                </c:pt>
                <c:pt idx="32">
                  <c:v>Mar-95</c:v>
                </c:pt>
                <c:pt idx="33">
                  <c:v>Jul-95</c:v>
                </c:pt>
                <c:pt idx="34">
                  <c:v>Oct-95</c:v>
                </c:pt>
                <c:pt idx="35">
                  <c:v>Jan-96</c:v>
                </c:pt>
                <c:pt idx="36">
                  <c:v>Apr-96</c:v>
                </c:pt>
                <c:pt idx="37">
                  <c:v>Jul-96</c:v>
                </c:pt>
                <c:pt idx="38">
                  <c:v>Nov-96</c:v>
                </c:pt>
                <c:pt idx="39">
                  <c:v>Jan-97</c:v>
                </c:pt>
                <c:pt idx="40">
                  <c:v>Mar-97</c:v>
                </c:pt>
                <c:pt idx="41">
                  <c:v>Jul-97</c:v>
                </c:pt>
                <c:pt idx="42">
                  <c:v>Oct-97</c:v>
                </c:pt>
                <c:pt idx="43">
                  <c:v>Jan-98</c:v>
                </c:pt>
                <c:pt idx="44">
                  <c:v>Apr-98</c:v>
                </c:pt>
                <c:pt idx="45">
                  <c:v>Jul-98</c:v>
                </c:pt>
                <c:pt idx="46">
                  <c:v>Oct-98</c:v>
                </c:pt>
                <c:pt idx="47">
                  <c:v>Jan-99</c:v>
                </c:pt>
                <c:pt idx="48">
                  <c:v>Apr-99</c:v>
                </c:pt>
                <c:pt idx="49">
                  <c:v>Aug-99</c:v>
                </c:pt>
                <c:pt idx="50">
                  <c:v>Oct-99</c:v>
                </c:pt>
                <c:pt idx="51">
                  <c:v>Jan-00</c:v>
                </c:pt>
                <c:pt idx="52">
                  <c:v>Apr-00</c:v>
                </c:pt>
                <c:pt idx="53">
                  <c:v>Jul-00</c:v>
                </c:pt>
                <c:pt idx="54">
                  <c:v>Oct-00</c:v>
                </c:pt>
                <c:pt idx="55">
                  <c:v>Jan-01</c:v>
                </c:pt>
                <c:pt idx="56">
                  <c:v>Apr-01</c:v>
                </c:pt>
                <c:pt idx="57">
                  <c:v>Jul-01</c:v>
                </c:pt>
                <c:pt idx="58">
                  <c:v>Oct-01</c:v>
                </c:pt>
                <c:pt idx="59">
                  <c:v>Jan-02</c:v>
                </c:pt>
                <c:pt idx="60">
                  <c:v>Mar-02</c:v>
                </c:pt>
                <c:pt idx="61">
                  <c:v>Jul-02</c:v>
                </c:pt>
                <c:pt idx="62">
                  <c:v>Oct-02</c:v>
                </c:pt>
                <c:pt idx="63">
                  <c:v>Jan-03</c:v>
                </c:pt>
                <c:pt idx="64">
                  <c:v>Mar-03</c:v>
                </c:pt>
                <c:pt idx="65">
                  <c:v>Jul-03</c:v>
                </c:pt>
                <c:pt idx="66">
                  <c:v>Oct-03</c:v>
                </c:pt>
                <c:pt idx="67">
                  <c:v>Dec-03</c:v>
                </c:pt>
                <c:pt idx="68">
                  <c:v>Apr-04</c:v>
                </c:pt>
                <c:pt idx="69">
                  <c:v>Jul-04</c:v>
                </c:pt>
                <c:pt idx="70">
                  <c:v>Oct-04</c:v>
                </c:pt>
                <c:pt idx="71">
                  <c:v>Dec-04</c:v>
                </c:pt>
                <c:pt idx="72">
                  <c:v>Mar-05</c:v>
                </c:pt>
                <c:pt idx="73">
                  <c:v>Jul-05</c:v>
                </c:pt>
                <c:pt idx="74">
                  <c:v>Oct-05</c:v>
                </c:pt>
                <c:pt idx="75">
                  <c:v>Dec-05</c:v>
                </c:pt>
                <c:pt idx="76">
                  <c:v>Mar-06</c:v>
                </c:pt>
                <c:pt idx="77">
                  <c:v>Jun-06</c:v>
                </c:pt>
                <c:pt idx="78">
                  <c:v>Oct-06</c:v>
                </c:pt>
                <c:pt idx="79">
                  <c:v>Dec-06</c:v>
                </c:pt>
                <c:pt idx="80">
                  <c:v>Mar-07</c:v>
                </c:pt>
                <c:pt idx="81">
                  <c:v>Jun-07</c:v>
                </c:pt>
                <c:pt idx="82">
                  <c:v>Oct-07</c:v>
                </c:pt>
                <c:pt idx="83">
                  <c:v>Dec-07</c:v>
                </c:pt>
                <c:pt idx="84">
                  <c:v>Mar-08</c:v>
                </c:pt>
                <c:pt idx="85">
                  <c:v>Jun-08</c:v>
                </c:pt>
                <c:pt idx="86">
                  <c:v>Oct-08</c:v>
                </c:pt>
                <c:pt idx="87">
                  <c:v>Dec-08</c:v>
                </c:pt>
                <c:pt idx="88">
                  <c:v>Apr-09</c:v>
                </c:pt>
                <c:pt idx="89">
                  <c:v>Jun-09</c:v>
                </c:pt>
                <c:pt idx="90">
                  <c:v>Oct-09</c:v>
                </c:pt>
                <c:pt idx="91">
                  <c:v>Dec-09</c:v>
                </c:pt>
                <c:pt idx="92">
                  <c:v>Oct-10</c:v>
                </c:pt>
                <c:pt idx="93">
                  <c:v>Dec-11</c:v>
                </c:pt>
                <c:pt idx="94">
                  <c:v>2012</c:v>
                </c:pt>
                <c:pt idx="95">
                  <c:v>2017-April</c:v>
                </c:pt>
                <c:pt idx="96">
                  <c:v>2018-Oct</c:v>
                </c:pt>
                <c:pt idx="97">
                  <c:v>2019-Ap</c:v>
                </c:pt>
                <c:pt idx="98">
                  <c:v>2019-Oct</c:v>
                </c:pt>
                <c:pt idx="99">
                  <c:v>2020-Oct</c:v>
                </c:pt>
                <c:pt idx="100">
                  <c:v>2021-Sep</c:v>
                </c:pt>
                <c:pt idx="101">
                  <c:v>2022-Sep</c:v>
                </c:pt>
                <c:pt idx="102">
                  <c:v>2023-Sep</c:v>
                </c:pt>
                <c:pt idx="103">
                  <c:v>2024-Sep</c:v>
                </c:pt>
                <c:pt idx="104">
                  <c:v>Sep-25</c:v>
                </c:pt>
              </c:strCache>
            </c:strRef>
          </c:cat>
          <c:val>
            <c:numRef>
              <c:f>Sheet1!$B$7:$DB$7</c:f>
            </c:numRef>
          </c:val>
          <c:smooth val="0"/>
          <c:extLst>
            <c:ext xmlns:c16="http://schemas.microsoft.com/office/drawing/2014/chart" uri="{C3380CC4-5D6E-409C-BE32-E72D297353CC}">
              <c16:uniqueId val="{00000001-6A4F-4936-AC33-CA970BF8B24B}"/>
            </c:ext>
          </c:extLst>
        </c:ser>
        <c:ser>
          <c:idx val="6"/>
          <c:order val="6"/>
          <c:tx>
            <c:strRef>
              <c:f>Sheet1!$A$8</c:f>
              <c:strCache>
                <c:ptCount val="1"/>
                <c:pt idx="0">
                  <c:v>Immigration / refugees</c:v>
                </c:pt>
              </c:strCache>
            </c:strRef>
          </c:tx>
          <c:spPr>
            <a:ln w="28575" cap="rnd">
              <a:solidFill>
                <a:schemeClr val="accent1">
                  <a:lumMod val="60000"/>
                </a:schemeClr>
              </a:solidFill>
              <a:round/>
            </a:ln>
            <a:effectLst/>
          </c:spPr>
          <c:marker>
            <c:symbol val="none"/>
          </c:marker>
          <c:cat>
            <c:strRef>
              <c:f>Sheet1!$B$1:$DB$1</c:f>
              <c:strCache>
                <c:ptCount val="105"/>
                <c:pt idx="0">
                  <c:v>Apr-83</c:v>
                </c:pt>
                <c:pt idx="1">
                  <c:v>Apr-84</c:v>
                </c:pt>
                <c:pt idx="2">
                  <c:v>Apr-85</c:v>
                </c:pt>
                <c:pt idx="3">
                  <c:v>Feb-86</c:v>
                </c:pt>
                <c:pt idx="4">
                  <c:v>Mar-87</c:v>
                </c:pt>
                <c:pt idx="5">
                  <c:v>Mar-88</c:v>
                </c:pt>
                <c:pt idx="6">
                  <c:v>Jun-88</c:v>
                </c:pt>
                <c:pt idx="7">
                  <c:v>Oct-88</c:v>
                </c:pt>
                <c:pt idx="8">
                  <c:v>Dec-88</c:v>
                </c:pt>
                <c:pt idx="9">
                  <c:v>Mar-89</c:v>
                </c:pt>
                <c:pt idx="10">
                  <c:v>Jul-89</c:v>
                </c:pt>
                <c:pt idx="11">
                  <c:v>Oct-89</c:v>
                </c:pt>
                <c:pt idx="12">
                  <c:v>Jan-90</c:v>
                </c:pt>
                <c:pt idx="13">
                  <c:v>Apr-90</c:v>
                </c:pt>
                <c:pt idx="14">
                  <c:v>Jul-90</c:v>
                </c:pt>
                <c:pt idx="15">
                  <c:v>Nov-90</c:v>
                </c:pt>
                <c:pt idx="16">
                  <c:v>Feb-91</c:v>
                </c:pt>
                <c:pt idx="17">
                  <c:v>Apr-91</c:v>
                </c:pt>
                <c:pt idx="18">
                  <c:v>Aug-91</c:v>
                </c:pt>
                <c:pt idx="19">
                  <c:v>Nov-91</c:v>
                </c:pt>
                <c:pt idx="20">
                  <c:v>Mar-92</c:v>
                </c:pt>
                <c:pt idx="21">
                  <c:v>Jun-92</c:v>
                </c:pt>
                <c:pt idx="22">
                  <c:v>Sep-92</c:v>
                </c:pt>
                <c:pt idx="23">
                  <c:v>Dec-92</c:v>
                </c:pt>
                <c:pt idx="24">
                  <c:v>Mar-93</c:v>
                </c:pt>
                <c:pt idx="25">
                  <c:v>Jun-93</c:v>
                </c:pt>
                <c:pt idx="26">
                  <c:v>Sep-93</c:v>
                </c:pt>
                <c:pt idx="27">
                  <c:v>Dec-93</c:v>
                </c:pt>
                <c:pt idx="28">
                  <c:v>Mar-94</c:v>
                </c:pt>
                <c:pt idx="29">
                  <c:v>Jul-94</c:v>
                </c:pt>
                <c:pt idx="30">
                  <c:v>Oct-94</c:v>
                </c:pt>
                <c:pt idx="31">
                  <c:v>Dec-94</c:v>
                </c:pt>
                <c:pt idx="32">
                  <c:v>Mar-95</c:v>
                </c:pt>
                <c:pt idx="33">
                  <c:v>Jul-95</c:v>
                </c:pt>
                <c:pt idx="34">
                  <c:v>Oct-95</c:v>
                </c:pt>
                <c:pt idx="35">
                  <c:v>Jan-96</c:v>
                </c:pt>
                <c:pt idx="36">
                  <c:v>Apr-96</c:v>
                </c:pt>
                <c:pt idx="37">
                  <c:v>Jul-96</c:v>
                </c:pt>
                <c:pt idx="38">
                  <c:v>Nov-96</c:v>
                </c:pt>
                <c:pt idx="39">
                  <c:v>Jan-97</c:v>
                </c:pt>
                <c:pt idx="40">
                  <c:v>Mar-97</c:v>
                </c:pt>
                <c:pt idx="41">
                  <c:v>Jul-97</c:v>
                </c:pt>
                <c:pt idx="42">
                  <c:v>Oct-97</c:v>
                </c:pt>
                <c:pt idx="43">
                  <c:v>Jan-98</c:v>
                </c:pt>
                <c:pt idx="44">
                  <c:v>Apr-98</c:v>
                </c:pt>
                <c:pt idx="45">
                  <c:v>Jul-98</c:v>
                </c:pt>
                <c:pt idx="46">
                  <c:v>Oct-98</c:v>
                </c:pt>
                <c:pt idx="47">
                  <c:v>Jan-99</c:v>
                </c:pt>
                <c:pt idx="48">
                  <c:v>Apr-99</c:v>
                </c:pt>
                <c:pt idx="49">
                  <c:v>Aug-99</c:v>
                </c:pt>
                <c:pt idx="50">
                  <c:v>Oct-99</c:v>
                </c:pt>
                <c:pt idx="51">
                  <c:v>Jan-00</c:v>
                </c:pt>
                <c:pt idx="52">
                  <c:v>Apr-00</c:v>
                </c:pt>
                <c:pt idx="53">
                  <c:v>Jul-00</c:v>
                </c:pt>
                <c:pt idx="54">
                  <c:v>Oct-00</c:v>
                </c:pt>
                <c:pt idx="55">
                  <c:v>Jan-01</c:v>
                </c:pt>
                <c:pt idx="56">
                  <c:v>Apr-01</c:v>
                </c:pt>
                <c:pt idx="57">
                  <c:v>Jul-01</c:v>
                </c:pt>
                <c:pt idx="58">
                  <c:v>Oct-01</c:v>
                </c:pt>
                <c:pt idx="59">
                  <c:v>Jan-02</c:v>
                </c:pt>
                <c:pt idx="60">
                  <c:v>Mar-02</c:v>
                </c:pt>
                <c:pt idx="61">
                  <c:v>Jul-02</c:v>
                </c:pt>
                <c:pt idx="62">
                  <c:v>Oct-02</c:v>
                </c:pt>
                <c:pt idx="63">
                  <c:v>Jan-03</c:v>
                </c:pt>
                <c:pt idx="64">
                  <c:v>Mar-03</c:v>
                </c:pt>
                <c:pt idx="65">
                  <c:v>Jul-03</c:v>
                </c:pt>
                <c:pt idx="66">
                  <c:v>Oct-03</c:v>
                </c:pt>
                <c:pt idx="67">
                  <c:v>Dec-03</c:v>
                </c:pt>
                <c:pt idx="68">
                  <c:v>Apr-04</c:v>
                </c:pt>
                <c:pt idx="69">
                  <c:v>Jul-04</c:v>
                </c:pt>
                <c:pt idx="70">
                  <c:v>Oct-04</c:v>
                </c:pt>
                <c:pt idx="71">
                  <c:v>Dec-04</c:v>
                </c:pt>
                <c:pt idx="72">
                  <c:v>Mar-05</c:v>
                </c:pt>
                <c:pt idx="73">
                  <c:v>Jul-05</c:v>
                </c:pt>
                <c:pt idx="74">
                  <c:v>Oct-05</c:v>
                </c:pt>
                <c:pt idx="75">
                  <c:v>Dec-05</c:v>
                </c:pt>
                <c:pt idx="76">
                  <c:v>Mar-06</c:v>
                </c:pt>
                <c:pt idx="77">
                  <c:v>Jun-06</c:v>
                </c:pt>
                <c:pt idx="78">
                  <c:v>Oct-06</c:v>
                </c:pt>
                <c:pt idx="79">
                  <c:v>Dec-06</c:v>
                </c:pt>
                <c:pt idx="80">
                  <c:v>Mar-07</c:v>
                </c:pt>
                <c:pt idx="81">
                  <c:v>Jun-07</c:v>
                </c:pt>
                <c:pt idx="82">
                  <c:v>Oct-07</c:v>
                </c:pt>
                <c:pt idx="83">
                  <c:v>Dec-07</c:v>
                </c:pt>
                <c:pt idx="84">
                  <c:v>Mar-08</c:v>
                </c:pt>
                <c:pt idx="85">
                  <c:v>Jun-08</c:v>
                </c:pt>
                <c:pt idx="86">
                  <c:v>Oct-08</c:v>
                </c:pt>
                <c:pt idx="87">
                  <c:v>Dec-08</c:v>
                </c:pt>
                <c:pt idx="88">
                  <c:v>Apr-09</c:v>
                </c:pt>
                <c:pt idx="89">
                  <c:v>Jun-09</c:v>
                </c:pt>
                <c:pt idx="90">
                  <c:v>Oct-09</c:v>
                </c:pt>
                <c:pt idx="91">
                  <c:v>Dec-09</c:v>
                </c:pt>
                <c:pt idx="92">
                  <c:v>Oct-10</c:v>
                </c:pt>
                <c:pt idx="93">
                  <c:v>Dec-11</c:v>
                </c:pt>
                <c:pt idx="94">
                  <c:v>2012</c:v>
                </c:pt>
                <c:pt idx="95">
                  <c:v>2017-April</c:v>
                </c:pt>
                <c:pt idx="96">
                  <c:v>2018-Oct</c:v>
                </c:pt>
                <c:pt idx="97">
                  <c:v>2019-Ap</c:v>
                </c:pt>
                <c:pt idx="98">
                  <c:v>2019-Oct</c:v>
                </c:pt>
                <c:pt idx="99">
                  <c:v>2020-Oct</c:v>
                </c:pt>
                <c:pt idx="100">
                  <c:v>2021-Sep</c:v>
                </c:pt>
                <c:pt idx="101">
                  <c:v>2022-Sep</c:v>
                </c:pt>
                <c:pt idx="102">
                  <c:v>2023-Sep</c:v>
                </c:pt>
                <c:pt idx="103">
                  <c:v>2024-Sep</c:v>
                </c:pt>
                <c:pt idx="104">
                  <c:v>Sep-25</c:v>
                </c:pt>
              </c:strCache>
            </c:strRef>
          </c:cat>
          <c:val>
            <c:numRef>
              <c:f>Sheet1!$B$8:$DB$8</c:f>
            </c:numRef>
          </c:val>
          <c:smooth val="0"/>
          <c:extLst>
            <c:ext xmlns:c16="http://schemas.microsoft.com/office/drawing/2014/chart" uri="{C3380CC4-5D6E-409C-BE32-E72D297353CC}">
              <c16:uniqueId val="{00000001-BEB6-4C5C-AA9E-9B410008D571}"/>
            </c:ext>
          </c:extLst>
        </c:ser>
        <c:ser>
          <c:idx val="7"/>
          <c:order val="7"/>
          <c:tx>
            <c:strRef>
              <c:f>Sheet1!$A$9</c:f>
              <c:strCache>
                <c:ptCount val="1"/>
                <c:pt idx="0">
                  <c:v>Inflation / affordable housing</c:v>
                </c:pt>
              </c:strCache>
            </c:strRef>
          </c:tx>
          <c:spPr>
            <a:ln w="28575" cap="rnd">
              <a:solidFill>
                <a:schemeClr val="accent2">
                  <a:lumMod val="60000"/>
                </a:schemeClr>
              </a:solidFill>
              <a:round/>
            </a:ln>
            <a:effectLst/>
          </c:spPr>
          <c:marker>
            <c:symbol val="none"/>
          </c:marker>
          <c:dPt>
            <c:idx val="104"/>
            <c:marker>
              <c:symbol val="none"/>
            </c:marker>
            <c:bubble3D val="0"/>
            <c:spPr>
              <a:ln w="31750" cap="rnd">
                <a:solidFill>
                  <a:srgbClr val="FF0000"/>
                </a:solidFill>
                <a:round/>
              </a:ln>
              <a:effectLst/>
            </c:spPr>
            <c:extLst>
              <c:ext xmlns:c16="http://schemas.microsoft.com/office/drawing/2014/chart" uri="{C3380CC4-5D6E-409C-BE32-E72D297353CC}">
                <c16:uniqueId val="{00000003-8739-4651-9B02-8F9A8CACCD16}"/>
              </c:ext>
            </c:extLst>
          </c:dPt>
          <c:cat>
            <c:strRef>
              <c:f>Sheet1!$B$1:$DB$1</c:f>
              <c:strCache>
                <c:ptCount val="105"/>
                <c:pt idx="0">
                  <c:v>Apr-83</c:v>
                </c:pt>
                <c:pt idx="1">
                  <c:v>Apr-84</c:v>
                </c:pt>
                <c:pt idx="2">
                  <c:v>Apr-85</c:v>
                </c:pt>
                <c:pt idx="3">
                  <c:v>Feb-86</c:v>
                </c:pt>
                <c:pt idx="4">
                  <c:v>Mar-87</c:v>
                </c:pt>
                <c:pt idx="5">
                  <c:v>Mar-88</c:v>
                </c:pt>
                <c:pt idx="6">
                  <c:v>Jun-88</c:v>
                </c:pt>
                <c:pt idx="7">
                  <c:v>Oct-88</c:v>
                </c:pt>
                <c:pt idx="8">
                  <c:v>Dec-88</c:v>
                </c:pt>
                <c:pt idx="9">
                  <c:v>Mar-89</c:v>
                </c:pt>
                <c:pt idx="10">
                  <c:v>Jul-89</c:v>
                </c:pt>
                <c:pt idx="11">
                  <c:v>Oct-89</c:v>
                </c:pt>
                <c:pt idx="12">
                  <c:v>Jan-90</c:v>
                </c:pt>
                <c:pt idx="13">
                  <c:v>Apr-90</c:v>
                </c:pt>
                <c:pt idx="14">
                  <c:v>Jul-90</c:v>
                </c:pt>
                <c:pt idx="15">
                  <c:v>Nov-90</c:v>
                </c:pt>
                <c:pt idx="16">
                  <c:v>Feb-91</c:v>
                </c:pt>
                <c:pt idx="17">
                  <c:v>Apr-91</c:v>
                </c:pt>
                <c:pt idx="18">
                  <c:v>Aug-91</c:v>
                </c:pt>
                <c:pt idx="19">
                  <c:v>Nov-91</c:v>
                </c:pt>
                <c:pt idx="20">
                  <c:v>Mar-92</c:v>
                </c:pt>
                <c:pt idx="21">
                  <c:v>Jun-92</c:v>
                </c:pt>
                <c:pt idx="22">
                  <c:v>Sep-92</c:v>
                </c:pt>
                <c:pt idx="23">
                  <c:v>Dec-92</c:v>
                </c:pt>
                <c:pt idx="24">
                  <c:v>Mar-93</c:v>
                </c:pt>
                <c:pt idx="25">
                  <c:v>Jun-93</c:v>
                </c:pt>
                <c:pt idx="26">
                  <c:v>Sep-93</c:v>
                </c:pt>
                <c:pt idx="27">
                  <c:v>Dec-93</c:v>
                </c:pt>
                <c:pt idx="28">
                  <c:v>Mar-94</c:v>
                </c:pt>
                <c:pt idx="29">
                  <c:v>Jul-94</c:v>
                </c:pt>
                <c:pt idx="30">
                  <c:v>Oct-94</c:v>
                </c:pt>
                <c:pt idx="31">
                  <c:v>Dec-94</c:v>
                </c:pt>
                <c:pt idx="32">
                  <c:v>Mar-95</c:v>
                </c:pt>
                <c:pt idx="33">
                  <c:v>Jul-95</c:v>
                </c:pt>
                <c:pt idx="34">
                  <c:v>Oct-95</c:v>
                </c:pt>
                <c:pt idx="35">
                  <c:v>Jan-96</c:v>
                </c:pt>
                <c:pt idx="36">
                  <c:v>Apr-96</c:v>
                </c:pt>
                <c:pt idx="37">
                  <c:v>Jul-96</c:v>
                </c:pt>
                <c:pt idx="38">
                  <c:v>Nov-96</c:v>
                </c:pt>
                <c:pt idx="39">
                  <c:v>Jan-97</c:v>
                </c:pt>
                <c:pt idx="40">
                  <c:v>Mar-97</c:v>
                </c:pt>
                <c:pt idx="41">
                  <c:v>Jul-97</c:v>
                </c:pt>
                <c:pt idx="42">
                  <c:v>Oct-97</c:v>
                </c:pt>
                <c:pt idx="43">
                  <c:v>Jan-98</c:v>
                </c:pt>
                <c:pt idx="44">
                  <c:v>Apr-98</c:v>
                </c:pt>
                <c:pt idx="45">
                  <c:v>Jul-98</c:v>
                </c:pt>
                <c:pt idx="46">
                  <c:v>Oct-98</c:v>
                </c:pt>
                <c:pt idx="47">
                  <c:v>Jan-99</c:v>
                </c:pt>
                <c:pt idx="48">
                  <c:v>Apr-99</c:v>
                </c:pt>
                <c:pt idx="49">
                  <c:v>Aug-99</c:v>
                </c:pt>
                <c:pt idx="50">
                  <c:v>Oct-99</c:v>
                </c:pt>
                <c:pt idx="51">
                  <c:v>Jan-00</c:v>
                </c:pt>
                <c:pt idx="52">
                  <c:v>Apr-00</c:v>
                </c:pt>
                <c:pt idx="53">
                  <c:v>Jul-00</c:v>
                </c:pt>
                <c:pt idx="54">
                  <c:v>Oct-00</c:v>
                </c:pt>
                <c:pt idx="55">
                  <c:v>Jan-01</c:v>
                </c:pt>
                <c:pt idx="56">
                  <c:v>Apr-01</c:v>
                </c:pt>
                <c:pt idx="57">
                  <c:v>Jul-01</c:v>
                </c:pt>
                <c:pt idx="58">
                  <c:v>Oct-01</c:v>
                </c:pt>
                <c:pt idx="59">
                  <c:v>Jan-02</c:v>
                </c:pt>
                <c:pt idx="60">
                  <c:v>Mar-02</c:v>
                </c:pt>
                <c:pt idx="61">
                  <c:v>Jul-02</c:v>
                </c:pt>
                <c:pt idx="62">
                  <c:v>Oct-02</c:v>
                </c:pt>
                <c:pt idx="63">
                  <c:v>Jan-03</c:v>
                </c:pt>
                <c:pt idx="64">
                  <c:v>Mar-03</c:v>
                </c:pt>
                <c:pt idx="65">
                  <c:v>Jul-03</c:v>
                </c:pt>
                <c:pt idx="66">
                  <c:v>Oct-03</c:v>
                </c:pt>
                <c:pt idx="67">
                  <c:v>Dec-03</c:v>
                </c:pt>
                <c:pt idx="68">
                  <c:v>Apr-04</c:v>
                </c:pt>
                <c:pt idx="69">
                  <c:v>Jul-04</c:v>
                </c:pt>
                <c:pt idx="70">
                  <c:v>Oct-04</c:v>
                </c:pt>
                <c:pt idx="71">
                  <c:v>Dec-04</c:v>
                </c:pt>
                <c:pt idx="72">
                  <c:v>Mar-05</c:v>
                </c:pt>
                <c:pt idx="73">
                  <c:v>Jul-05</c:v>
                </c:pt>
                <c:pt idx="74">
                  <c:v>Oct-05</c:v>
                </c:pt>
                <c:pt idx="75">
                  <c:v>Dec-05</c:v>
                </c:pt>
                <c:pt idx="76">
                  <c:v>Mar-06</c:v>
                </c:pt>
                <c:pt idx="77">
                  <c:v>Jun-06</c:v>
                </c:pt>
                <c:pt idx="78">
                  <c:v>Oct-06</c:v>
                </c:pt>
                <c:pt idx="79">
                  <c:v>Dec-06</c:v>
                </c:pt>
                <c:pt idx="80">
                  <c:v>Mar-07</c:v>
                </c:pt>
                <c:pt idx="81">
                  <c:v>Jun-07</c:v>
                </c:pt>
                <c:pt idx="82">
                  <c:v>Oct-07</c:v>
                </c:pt>
                <c:pt idx="83">
                  <c:v>Dec-07</c:v>
                </c:pt>
                <c:pt idx="84">
                  <c:v>Mar-08</c:v>
                </c:pt>
                <c:pt idx="85">
                  <c:v>Jun-08</c:v>
                </c:pt>
                <c:pt idx="86">
                  <c:v>Oct-08</c:v>
                </c:pt>
                <c:pt idx="87">
                  <c:v>Dec-08</c:v>
                </c:pt>
                <c:pt idx="88">
                  <c:v>Apr-09</c:v>
                </c:pt>
                <c:pt idx="89">
                  <c:v>Jun-09</c:v>
                </c:pt>
                <c:pt idx="90">
                  <c:v>Oct-09</c:v>
                </c:pt>
                <c:pt idx="91">
                  <c:v>Dec-09</c:v>
                </c:pt>
                <c:pt idx="92">
                  <c:v>Oct-10</c:v>
                </c:pt>
                <c:pt idx="93">
                  <c:v>Dec-11</c:v>
                </c:pt>
                <c:pt idx="94">
                  <c:v>2012</c:v>
                </c:pt>
                <c:pt idx="95">
                  <c:v>2017-April</c:v>
                </c:pt>
                <c:pt idx="96">
                  <c:v>2018-Oct</c:v>
                </c:pt>
                <c:pt idx="97">
                  <c:v>2019-Ap</c:v>
                </c:pt>
                <c:pt idx="98">
                  <c:v>2019-Oct</c:v>
                </c:pt>
                <c:pt idx="99">
                  <c:v>2020-Oct</c:v>
                </c:pt>
                <c:pt idx="100">
                  <c:v>2021-Sep</c:v>
                </c:pt>
                <c:pt idx="101">
                  <c:v>2022-Sep</c:v>
                </c:pt>
                <c:pt idx="102">
                  <c:v>2023-Sep</c:v>
                </c:pt>
                <c:pt idx="103">
                  <c:v>2024-Sep</c:v>
                </c:pt>
                <c:pt idx="104">
                  <c:v>Sep-25</c:v>
                </c:pt>
              </c:strCache>
            </c:strRef>
          </c:cat>
          <c:val>
            <c:numRef>
              <c:f>Sheet1!$B$9:$DB$9</c:f>
              <c:numCache>
                <c:formatCode>General</c:formatCode>
                <c:ptCount val="105"/>
                <c:pt idx="0">
                  <c:v>0</c:v>
                </c:pt>
                <c:pt idx="1">
                  <c:v>0</c:v>
                </c:pt>
                <c:pt idx="2">
                  <c:v>0</c:v>
                </c:pt>
                <c:pt idx="3">
                  <c:v>0</c:v>
                </c:pt>
                <c:pt idx="4">
                  <c:v>2</c:v>
                </c:pt>
                <c:pt idx="5">
                  <c:v>0</c:v>
                </c:pt>
                <c:pt idx="6">
                  <c:v>3</c:v>
                </c:pt>
                <c:pt idx="7">
                  <c:v>1</c:v>
                </c:pt>
                <c:pt idx="8">
                  <c:v>2</c:v>
                </c:pt>
                <c:pt idx="9">
                  <c:v>3</c:v>
                </c:pt>
                <c:pt idx="10">
                  <c:v>3</c:v>
                </c:pt>
                <c:pt idx="11">
                  <c:v>2</c:v>
                </c:pt>
                <c:pt idx="12">
                  <c:v>1</c:v>
                </c:pt>
                <c:pt idx="13">
                  <c:v>2</c:v>
                </c:pt>
                <c:pt idx="14">
                  <c:v>2</c:v>
                </c:pt>
                <c:pt idx="15">
                  <c:v>1</c:v>
                </c:pt>
                <c:pt idx="16">
                  <c:v>1</c:v>
                </c:pt>
                <c:pt idx="17">
                  <c:v>1</c:v>
                </c:pt>
                <c:pt idx="18">
                  <c:v>1</c:v>
                </c:pt>
                <c:pt idx="19">
                  <c:v>1</c:v>
                </c:pt>
                <c:pt idx="20">
                  <c:v>1</c:v>
                </c:pt>
                <c:pt idx="21">
                  <c:v>2</c:v>
                </c:pt>
                <c:pt idx="22">
                  <c:v>1</c:v>
                </c:pt>
                <c:pt idx="23">
                  <c:v>1</c:v>
                </c:pt>
                <c:pt idx="24">
                  <c:v>1</c:v>
                </c:pt>
                <c:pt idx="25">
                  <c:v>1</c:v>
                </c:pt>
                <c:pt idx="26">
                  <c:v>1</c:v>
                </c:pt>
                <c:pt idx="27">
                  <c:v>1</c:v>
                </c:pt>
                <c:pt idx="28">
                  <c:v>1</c:v>
                </c:pt>
                <c:pt idx="29">
                  <c:v>2</c:v>
                </c:pt>
                <c:pt idx="30">
                  <c:v>2</c:v>
                </c:pt>
                <c:pt idx="31">
                  <c:v>2</c:v>
                </c:pt>
                <c:pt idx="32">
                  <c:v>2</c:v>
                </c:pt>
                <c:pt idx="33">
                  <c:v>1</c:v>
                </c:pt>
                <c:pt idx="34">
                  <c:v>1</c:v>
                </c:pt>
                <c:pt idx="35">
                  <c:v>1</c:v>
                </c:pt>
                <c:pt idx="36">
                  <c:v>1</c:v>
                </c:pt>
                <c:pt idx="37">
                  <c:v>2</c:v>
                </c:pt>
                <c:pt idx="38">
                  <c:v>0</c:v>
                </c:pt>
                <c:pt idx="39">
                  <c:v>1</c:v>
                </c:pt>
                <c:pt idx="40">
                  <c:v>1</c:v>
                </c:pt>
                <c:pt idx="41">
                  <c:v>1</c:v>
                </c:pt>
                <c:pt idx="42">
                  <c:v>2</c:v>
                </c:pt>
                <c:pt idx="43">
                  <c:v>1</c:v>
                </c:pt>
                <c:pt idx="44">
                  <c:v>2</c:v>
                </c:pt>
                <c:pt idx="45">
                  <c:v>2</c:v>
                </c:pt>
                <c:pt idx="46">
                  <c:v>1</c:v>
                </c:pt>
                <c:pt idx="47">
                  <c:v>1</c:v>
                </c:pt>
                <c:pt idx="48">
                  <c:v>2</c:v>
                </c:pt>
                <c:pt idx="49">
                  <c:v>2</c:v>
                </c:pt>
                <c:pt idx="50">
                  <c:v>3</c:v>
                </c:pt>
                <c:pt idx="51">
                  <c:v>2</c:v>
                </c:pt>
                <c:pt idx="52">
                  <c:v>1</c:v>
                </c:pt>
                <c:pt idx="53">
                  <c:v>1</c:v>
                </c:pt>
                <c:pt idx="54">
                  <c:v>1</c:v>
                </c:pt>
                <c:pt idx="55">
                  <c:v>1</c:v>
                </c:pt>
                <c:pt idx="56">
                  <c:v>1</c:v>
                </c:pt>
                <c:pt idx="57">
                  <c:v>2</c:v>
                </c:pt>
                <c:pt idx="58">
                  <c:v>3</c:v>
                </c:pt>
                <c:pt idx="59">
                  <c:v>2</c:v>
                </c:pt>
                <c:pt idx="60">
                  <c:v>0</c:v>
                </c:pt>
                <c:pt idx="61">
                  <c:v>1</c:v>
                </c:pt>
                <c:pt idx="62">
                  <c:v>1</c:v>
                </c:pt>
                <c:pt idx="63">
                  <c:v>1</c:v>
                </c:pt>
                <c:pt idx="64">
                  <c:v>1</c:v>
                </c:pt>
                <c:pt idx="65">
                  <c:v>1</c:v>
                </c:pt>
                <c:pt idx="66">
                  <c:v>1</c:v>
                </c:pt>
                <c:pt idx="67">
                  <c:v>1</c:v>
                </c:pt>
                <c:pt idx="68">
                  <c:v>1</c:v>
                </c:pt>
                <c:pt idx="69">
                  <c:v>1</c:v>
                </c:pt>
                <c:pt idx="70">
                  <c:v>1</c:v>
                </c:pt>
                <c:pt idx="71">
                  <c:v>1</c:v>
                </c:pt>
                <c:pt idx="72">
                  <c:v>1</c:v>
                </c:pt>
                <c:pt idx="73">
                  <c:v>1</c:v>
                </c:pt>
                <c:pt idx="74">
                  <c:v>1</c:v>
                </c:pt>
                <c:pt idx="75">
                  <c:v>1</c:v>
                </c:pt>
                <c:pt idx="76">
                  <c:v>1</c:v>
                </c:pt>
                <c:pt idx="77">
                  <c:v>2</c:v>
                </c:pt>
                <c:pt idx="78">
                  <c:v>2</c:v>
                </c:pt>
                <c:pt idx="79">
                  <c:v>2</c:v>
                </c:pt>
                <c:pt idx="80">
                  <c:v>2</c:v>
                </c:pt>
                <c:pt idx="81">
                  <c:v>1</c:v>
                </c:pt>
                <c:pt idx="82">
                  <c:v>2</c:v>
                </c:pt>
                <c:pt idx="83">
                  <c:v>3</c:v>
                </c:pt>
                <c:pt idx="84">
                  <c:v>1</c:v>
                </c:pt>
                <c:pt idx="85">
                  <c:v>1</c:v>
                </c:pt>
                <c:pt idx="86">
                  <c:v>0</c:v>
                </c:pt>
                <c:pt idx="87">
                  <c:v>1</c:v>
                </c:pt>
                <c:pt idx="88">
                  <c:v>1</c:v>
                </c:pt>
                <c:pt idx="89">
                  <c:v>1</c:v>
                </c:pt>
                <c:pt idx="90">
                  <c:v>1</c:v>
                </c:pt>
                <c:pt idx="91">
                  <c:v>1</c:v>
                </c:pt>
                <c:pt idx="92">
                  <c:v>3</c:v>
                </c:pt>
                <c:pt idx="93">
                  <c:v>2</c:v>
                </c:pt>
                <c:pt idx="94">
                  <c:v>1</c:v>
                </c:pt>
                <c:pt idx="95">
                  <c:v>4</c:v>
                </c:pt>
                <c:pt idx="96">
                  <c:v>5</c:v>
                </c:pt>
                <c:pt idx="97">
                  <c:v>3</c:v>
                </c:pt>
                <c:pt idx="98">
                  <c:v>2</c:v>
                </c:pt>
                <c:pt idx="99">
                  <c:v>2</c:v>
                </c:pt>
                <c:pt idx="100">
                  <c:v>6</c:v>
                </c:pt>
                <c:pt idx="101">
                  <c:v>7</c:v>
                </c:pt>
                <c:pt idx="102">
                  <c:v>16</c:v>
                </c:pt>
                <c:pt idx="103">
                  <c:v>16</c:v>
                </c:pt>
                <c:pt idx="104">
                  <c:v>27</c:v>
                </c:pt>
              </c:numCache>
            </c:numRef>
          </c:val>
          <c:smooth val="0"/>
          <c:extLst>
            <c:ext xmlns:c16="http://schemas.microsoft.com/office/drawing/2014/chart" uri="{C3380CC4-5D6E-409C-BE32-E72D297353CC}">
              <c16:uniqueId val="{00000000-8739-4651-9B02-8F9A8CACCD16}"/>
            </c:ext>
          </c:extLst>
        </c:ser>
        <c:ser>
          <c:idx val="8"/>
          <c:order val="8"/>
          <c:tx>
            <c:strRef>
              <c:f>Sheet1!$A$10</c:f>
              <c:strCache>
                <c:ptCount val="1"/>
                <c:pt idx="0">
                  <c:v>Canada-US</c:v>
                </c:pt>
              </c:strCache>
            </c:strRef>
          </c:tx>
          <c:spPr>
            <a:ln w="31750" cap="rnd">
              <a:solidFill>
                <a:schemeClr val="accent4"/>
              </a:solidFill>
              <a:round/>
            </a:ln>
            <a:effectLst/>
          </c:spPr>
          <c:marker>
            <c:symbol val="none"/>
          </c:marker>
          <c:cat>
            <c:strRef>
              <c:f>Sheet1!$B$1:$DB$1</c:f>
              <c:strCache>
                <c:ptCount val="105"/>
                <c:pt idx="0">
                  <c:v>Apr-83</c:v>
                </c:pt>
                <c:pt idx="1">
                  <c:v>Apr-84</c:v>
                </c:pt>
                <c:pt idx="2">
                  <c:v>Apr-85</c:v>
                </c:pt>
                <c:pt idx="3">
                  <c:v>Feb-86</c:v>
                </c:pt>
                <c:pt idx="4">
                  <c:v>Mar-87</c:v>
                </c:pt>
                <c:pt idx="5">
                  <c:v>Mar-88</c:v>
                </c:pt>
                <c:pt idx="6">
                  <c:v>Jun-88</c:v>
                </c:pt>
                <c:pt idx="7">
                  <c:v>Oct-88</c:v>
                </c:pt>
                <c:pt idx="8">
                  <c:v>Dec-88</c:v>
                </c:pt>
                <c:pt idx="9">
                  <c:v>Mar-89</c:v>
                </c:pt>
                <c:pt idx="10">
                  <c:v>Jul-89</c:v>
                </c:pt>
                <c:pt idx="11">
                  <c:v>Oct-89</c:v>
                </c:pt>
                <c:pt idx="12">
                  <c:v>Jan-90</c:v>
                </c:pt>
                <c:pt idx="13">
                  <c:v>Apr-90</c:v>
                </c:pt>
                <c:pt idx="14">
                  <c:v>Jul-90</c:v>
                </c:pt>
                <c:pt idx="15">
                  <c:v>Nov-90</c:v>
                </c:pt>
                <c:pt idx="16">
                  <c:v>Feb-91</c:v>
                </c:pt>
                <c:pt idx="17">
                  <c:v>Apr-91</c:v>
                </c:pt>
                <c:pt idx="18">
                  <c:v>Aug-91</c:v>
                </c:pt>
                <c:pt idx="19">
                  <c:v>Nov-91</c:v>
                </c:pt>
                <c:pt idx="20">
                  <c:v>Mar-92</c:v>
                </c:pt>
                <c:pt idx="21">
                  <c:v>Jun-92</c:v>
                </c:pt>
                <c:pt idx="22">
                  <c:v>Sep-92</c:v>
                </c:pt>
                <c:pt idx="23">
                  <c:v>Dec-92</c:v>
                </c:pt>
                <c:pt idx="24">
                  <c:v>Mar-93</c:v>
                </c:pt>
                <c:pt idx="25">
                  <c:v>Jun-93</c:v>
                </c:pt>
                <c:pt idx="26">
                  <c:v>Sep-93</c:v>
                </c:pt>
                <c:pt idx="27">
                  <c:v>Dec-93</c:v>
                </c:pt>
                <c:pt idx="28">
                  <c:v>Mar-94</c:v>
                </c:pt>
                <c:pt idx="29">
                  <c:v>Jul-94</c:v>
                </c:pt>
                <c:pt idx="30">
                  <c:v>Oct-94</c:v>
                </c:pt>
                <c:pt idx="31">
                  <c:v>Dec-94</c:v>
                </c:pt>
                <c:pt idx="32">
                  <c:v>Mar-95</c:v>
                </c:pt>
                <c:pt idx="33">
                  <c:v>Jul-95</c:v>
                </c:pt>
                <c:pt idx="34">
                  <c:v>Oct-95</c:v>
                </c:pt>
                <c:pt idx="35">
                  <c:v>Jan-96</c:v>
                </c:pt>
                <c:pt idx="36">
                  <c:v>Apr-96</c:v>
                </c:pt>
                <c:pt idx="37">
                  <c:v>Jul-96</c:v>
                </c:pt>
                <c:pt idx="38">
                  <c:v>Nov-96</c:v>
                </c:pt>
                <c:pt idx="39">
                  <c:v>Jan-97</c:v>
                </c:pt>
                <c:pt idx="40">
                  <c:v>Mar-97</c:v>
                </c:pt>
                <c:pt idx="41">
                  <c:v>Jul-97</c:v>
                </c:pt>
                <c:pt idx="42">
                  <c:v>Oct-97</c:v>
                </c:pt>
                <c:pt idx="43">
                  <c:v>Jan-98</c:v>
                </c:pt>
                <c:pt idx="44">
                  <c:v>Apr-98</c:v>
                </c:pt>
                <c:pt idx="45">
                  <c:v>Jul-98</c:v>
                </c:pt>
                <c:pt idx="46">
                  <c:v>Oct-98</c:v>
                </c:pt>
                <c:pt idx="47">
                  <c:v>Jan-99</c:v>
                </c:pt>
                <c:pt idx="48">
                  <c:v>Apr-99</c:v>
                </c:pt>
                <c:pt idx="49">
                  <c:v>Aug-99</c:v>
                </c:pt>
                <c:pt idx="50">
                  <c:v>Oct-99</c:v>
                </c:pt>
                <c:pt idx="51">
                  <c:v>Jan-00</c:v>
                </c:pt>
                <c:pt idx="52">
                  <c:v>Apr-00</c:v>
                </c:pt>
                <c:pt idx="53">
                  <c:v>Jul-00</c:v>
                </c:pt>
                <c:pt idx="54">
                  <c:v>Oct-00</c:v>
                </c:pt>
                <c:pt idx="55">
                  <c:v>Jan-01</c:v>
                </c:pt>
                <c:pt idx="56">
                  <c:v>Apr-01</c:v>
                </c:pt>
                <c:pt idx="57">
                  <c:v>Jul-01</c:v>
                </c:pt>
                <c:pt idx="58">
                  <c:v>Oct-01</c:v>
                </c:pt>
                <c:pt idx="59">
                  <c:v>Jan-02</c:v>
                </c:pt>
                <c:pt idx="60">
                  <c:v>Mar-02</c:v>
                </c:pt>
                <c:pt idx="61">
                  <c:v>Jul-02</c:v>
                </c:pt>
                <c:pt idx="62">
                  <c:v>Oct-02</c:v>
                </c:pt>
                <c:pt idx="63">
                  <c:v>Jan-03</c:v>
                </c:pt>
                <c:pt idx="64">
                  <c:v>Mar-03</c:v>
                </c:pt>
                <c:pt idx="65">
                  <c:v>Jul-03</c:v>
                </c:pt>
                <c:pt idx="66">
                  <c:v>Oct-03</c:v>
                </c:pt>
                <c:pt idx="67">
                  <c:v>Dec-03</c:v>
                </c:pt>
                <c:pt idx="68">
                  <c:v>Apr-04</c:v>
                </c:pt>
                <c:pt idx="69">
                  <c:v>Jul-04</c:v>
                </c:pt>
                <c:pt idx="70">
                  <c:v>Oct-04</c:v>
                </c:pt>
                <c:pt idx="71">
                  <c:v>Dec-04</c:v>
                </c:pt>
                <c:pt idx="72">
                  <c:v>Mar-05</c:v>
                </c:pt>
                <c:pt idx="73">
                  <c:v>Jul-05</c:v>
                </c:pt>
                <c:pt idx="74">
                  <c:v>Oct-05</c:v>
                </c:pt>
                <c:pt idx="75">
                  <c:v>Dec-05</c:v>
                </c:pt>
                <c:pt idx="76">
                  <c:v>Mar-06</c:v>
                </c:pt>
                <c:pt idx="77">
                  <c:v>Jun-06</c:v>
                </c:pt>
                <c:pt idx="78">
                  <c:v>Oct-06</c:v>
                </c:pt>
                <c:pt idx="79">
                  <c:v>Dec-06</c:v>
                </c:pt>
                <c:pt idx="80">
                  <c:v>Mar-07</c:v>
                </c:pt>
                <c:pt idx="81">
                  <c:v>Jun-07</c:v>
                </c:pt>
                <c:pt idx="82">
                  <c:v>Oct-07</c:v>
                </c:pt>
                <c:pt idx="83">
                  <c:v>Dec-07</c:v>
                </c:pt>
                <c:pt idx="84">
                  <c:v>Mar-08</c:v>
                </c:pt>
                <c:pt idx="85">
                  <c:v>Jun-08</c:v>
                </c:pt>
                <c:pt idx="86">
                  <c:v>Oct-08</c:v>
                </c:pt>
                <c:pt idx="87">
                  <c:v>Dec-08</c:v>
                </c:pt>
                <c:pt idx="88">
                  <c:v>Apr-09</c:v>
                </c:pt>
                <c:pt idx="89">
                  <c:v>Jun-09</c:v>
                </c:pt>
                <c:pt idx="90">
                  <c:v>Oct-09</c:v>
                </c:pt>
                <c:pt idx="91">
                  <c:v>Dec-09</c:v>
                </c:pt>
                <c:pt idx="92">
                  <c:v>Oct-10</c:v>
                </c:pt>
                <c:pt idx="93">
                  <c:v>Dec-11</c:v>
                </c:pt>
                <c:pt idx="94">
                  <c:v>2012</c:v>
                </c:pt>
                <c:pt idx="95">
                  <c:v>2017-April</c:v>
                </c:pt>
                <c:pt idx="96">
                  <c:v>2018-Oct</c:v>
                </c:pt>
                <c:pt idx="97">
                  <c:v>2019-Ap</c:v>
                </c:pt>
                <c:pt idx="98">
                  <c:v>2019-Oct</c:v>
                </c:pt>
                <c:pt idx="99">
                  <c:v>2020-Oct</c:v>
                </c:pt>
                <c:pt idx="100">
                  <c:v>2021-Sep</c:v>
                </c:pt>
                <c:pt idx="101">
                  <c:v>2022-Sep</c:v>
                </c:pt>
                <c:pt idx="102">
                  <c:v>2023-Sep</c:v>
                </c:pt>
                <c:pt idx="103">
                  <c:v>2024-Sep</c:v>
                </c:pt>
                <c:pt idx="104">
                  <c:v>Sep-25</c:v>
                </c:pt>
              </c:strCache>
            </c:strRef>
          </c:cat>
          <c:val>
            <c:numRef>
              <c:f>Sheet1!$B$10:$DB$10</c:f>
              <c:numCache>
                <c:formatCode>General</c:formatCode>
                <c:ptCount val="105"/>
                <c:pt idx="0">
                  <c:v>0</c:v>
                </c:pt>
                <c:pt idx="1">
                  <c:v>0</c:v>
                </c:pt>
                <c:pt idx="2">
                  <c:v>0</c:v>
                </c:pt>
                <c:pt idx="3">
                  <c:v>0</c:v>
                </c:pt>
                <c:pt idx="4">
                  <c:v>1</c:v>
                </c:pt>
                <c:pt idx="5">
                  <c:v>9</c:v>
                </c:pt>
                <c:pt idx="6">
                  <c:v>7</c:v>
                </c:pt>
                <c:pt idx="7">
                  <c:v>13</c:v>
                </c:pt>
                <c:pt idx="8">
                  <c:v>15</c:v>
                </c:pt>
                <c:pt idx="9">
                  <c:v>5</c:v>
                </c:pt>
                <c:pt idx="10">
                  <c:v>4</c:v>
                </c:pt>
                <c:pt idx="11">
                  <c:v>3</c:v>
                </c:pt>
                <c:pt idx="12">
                  <c:v>4</c:v>
                </c:pt>
                <c:pt idx="13">
                  <c:v>1</c:v>
                </c:pt>
                <c:pt idx="14">
                  <c:v>1</c:v>
                </c:pt>
                <c:pt idx="15">
                  <c:v>1</c:v>
                </c:pt>
                <c:pt idx="16">
                  <c:v>0</c:v>
                </c:pt>
                <c:pt idx="17">
                  <c:v>1</c:v>
                </c:pt>
                <c:pt idx="18">
                  <c:v>1</c:v>
                </c:pt>
                <c:pt idx="19">
                  <c:v>1</c:v>
                </c:pt>
                <c:pt idx="20">
                  <c:v>1</c:v>
                </c:pt>
                <c:pt idx="21">
                  <c:v>1</c:v>
                </c:pt>
                <c:pt idx="22">
                  <c:v>1</c:v>
                </c:pt>
                <c:pt idx="23">
                  <c:v>0</c:v>
                </c:pt>
                <c:pt idx="24">
                  <c:v>0</c:v>
                </c:pt>
                <c:pt idx="25">
                  <c:v>0</c:v>
                </c:pt>
                <c:pt idx="26">
                  <c:v>1</c:v>
                </c:pt>
                <c:pt idx="27">
                  <c:v>1</c:v>
                </c:pt>
                <c:pt idx="28">
                  <c:v>1</c:v>
                </c:pt>
                <c:pt idx="29">
                  <c:v>0</c:v>
                </c:pt>
                <c:pt idx="30">
                  <c:v>0</c:v>
                </c:pt>
                <c:pt idx="31">
                  <c:v>0</c:v>
                </c:pt>
                <c:pt idx="32">
                  <c:v>0</c:v>
                </c:pt>
                <c:pt idx="33">
                  <c:v>0</c:v>
                </c:pt>
                <c:pt idx="34">
                  <c:v>0</c:v>
                </c:pt>
                <c:pt idx="35">
                  <c:v>0</c:v>
                </c:pt>
                <c:pt idx="36">
                  <c:v>0</c:v>
                </c:pt>
                <c:pt idx="37">
                  <c:v>0</c:v>
                </c:pt>
                <c:pt idx="38">
                  <c:v>0</c:v>
                </c:pt>
                <c:pt idx="39">
                  <c:v>0</c:v>
                </c:pt>
                <c:pt idx="40">
                  <c:v>0</c:v>
                </c:pt>
                <c:pt idx="41">
                  <c:v>0</c:v>
                </c:pt>
                <c:pt idx="42">
                  <c:v>0</c:v>
                </c:pt>
                <c:pt idx="43">
                  <c:v>0</c:v>
                </c:pt>
                <c:pt idx="44">
                  <c:v>0</c:v>
                </c:pt>
                <c:pt idx="45">
                  <c:v>0</c:v>
                </c:pt>
                <c:pt idx="46">
                  <c:v>0</c:v>
                </c:pt>
                <c:pt idx="47">
                  <c:v>0</c:v>
                </c:pt>
                <c:pt idx="48">
                  <c:v>0</c:v>
                </c:pt>
                <c:pt idx="49">
                  <c:v>0</c:v>
                </c:pt>
                <c:pt idx="50">
                  <c:v>0</c:v>
                </c:pt>
                <c:pt idx="51">
                  <c:v>1</c:v>
                </c:pt>
                <c:pt idx="52">
                  <c:v>0</c:v>
                </c:pt>
                <c:pt idx="53">
                  <c:v>0</c:v>
                </c:pt>
                <c:pt idx="54">
                  <c:v>0</c:v>
                </c:pt>
                <c:pt idx="55">
                  <c:v>0</c:v>
                </c:pt>
                <c:pt idx="56">
                  <c:v>0</c:v>
                </c:pt>
                <c:pt idx="57">
                  <c:v>0</c:v>
                </c:pt>
                <c:pt idx="58">
                  <c:v>0</c:v>
                </c:pt>
                <c:pt idx="59">
                  <c:v>1</c:v>
                </c:pt>
                <c:pt idx="60">
                  <c:v>1</c:v>
                </c:pt>
                <c:pt idx="61">
                  <c:v>2</c:v>
                </c:pt>
                <c:pt idx="62">
                  <c:v>2</c:v>
                </c:pt>
                <c:pt idx="63">
                  <c:v>3</c:v>
                </c:pt>
                <c:pt idx="64">
                  <c:v>3</c:v>
                </c:pt>
                <c:pt idx="65">
                  <c:v>3</c:v>
                </c:pt>
                <c:pt idx="66">
                  <c:v>2</c:v>
                </c:pt>
                <c:pt idx="67">
                  <c:v>3</c:v>
                </c:pt>
                <c:pt idx="68">
                  <c:v>1</c:v>
                </c:pt>
                <c:pt idx="69">
                  <c:v>1</c:v>
                </c:pt>
                <c:pt idx="70">
                  <c:v>2</c:v>
                </c:pt>
                <c:pt idx="71">
                  <c:v>5</c:v>
                </c:pt>
                <c:pt idx="72">
                  <c:v>3</c:v>
                </c:pt>
                <c:pt idx="73">
                  <c:v>1</c:v>
                </c:pt>
                <c:pt idx="74">
                  <c:v>3</c:v>
                </c:pt>
                <c:pt idx="75">
                  <c:v>2</c:v>
                </c:pt>
                <c:pt idx="76">
                  <c:v>1</c:v>
                </c:pt>
                <c:pt idx="77">
                  <c:v>2</c:v>
                </c:pt>
                <c:pt idx="78">
                  <c:v>1</c:v>
                </c:pt>
                <c:pt idx="79">
                  <c:v>1</c:v>
                </c:pt>
                <c:pt idx="80">
                  <c:v>0</c:v>
                </c:pt>
                <c:pt idx="81">
                  <c:v>0</c:v>
                </c:pt>
                <c:pt idx="82">
                  <c:v>1</c:v>
                </c:pt>
                <c:pt idx="83">
                  <c:v>0</c:v>
                </c:pt>
                <c:pt idx="84">
                  <c:v>1</c:v>
                </c:pt>
                <c:pt idx="85">
                  <c:v>0</c:v>
                </c:pt>
                <c:pt idx="86">
                  <c:v>0</c:v>
                </c:pt>
                <c:pt idx="87">
                  <c:v>0</c:v>
                </c:pt>
                <c:pt idx="88">
                  <c:v>0</c:v>
                </c:pt>
                <c:pt idx="89">
                  <c:v>0</c:v>
                </c:pt>
                <c:pt idx="90">
                  <c:v>0</c:v>
                </c:pt>
                <c:pt idx="91">
                  <c:v>0</c:v>
                </c:pt>
                <c:pt idx="92">
                  <c:v>0</c:v>
                </c:pt>
                <c:pt idx="93">
                  <c:v>0</c:v>
                </c:pt>
                <c:pt idx="94">
                  <c:v>0</c:v>
                </c:pt>
                <c:pt idx="95">
                  <c:v>3</c:v>
                </c:pt>
                <c:pt idx="96">
                  <c:v>6</c:v>
                </c:pt>
                <c:pt idx="97">
                  <c:v>1</c:v>
                </c:pt>
                <c:pt idx="98">
                  <c:v>1</c:v>
                </c:pt>
                <c:pt idx="99">
                  <c:v>1</c:v>
                </c:pt>
                <c:pt idx="100">
                  <c:v>0</c:v>
                </c:pt>
                <c:pt idx="101">
                  <c:v>0</c:v>
                </c:pt>
                <c:pt idx="102">
                  <c:v>0</c:v>
                </c:pt>
                <c:pt idx="103">
                  <c:v>0</c:v>
                </c:pt>
                <c:pt idx="104">
                  <c:v>10</c:v>
                </c:pt>
              </c:numCache>
            </c:numRef>
          </c:val>
          <c:smooth val="0"/>
          <c:extLst>
            <c:ext xmlns:c16="http://schemas.microsoft.com/office/drawing/2014/chart" uri="{C3380CC4-5D6E-409C-BE32-E72D297353CC}">
              <c16:uniqueId val="{00000001-8739-4651-9B02-8F9A8CACCD16}"/>
            </c:ext>
          </c:extLst>
        </c:ser>
        <c:dLbls>
          <c:showLegendKey val="0"/>
          <c:showVal val="0"/>
          <c:showCatName val="0"/>
          <c:showSerName val="0"/>
          <c:showPercent val="0"/>
          <c:showBubbleSize val="0"/>
        </c:dLbls>
        <c:smooth val="0"/>
        <c:axId val="-2102223384"/>
        <c:axId val="-2102217272"/>
      </c:lineChart>
      <c:catAx>
        <c:axId val="-210222338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5400000" spcFirstLastPara="1" vertOverflow="ellipsis" wrap="square" anchor="ctr" anchorCtr="1"/>
          <a:lstStyle/>
          <a:p>
            <a:pPr>
              <a:defRPr sz="600" b="0" i="0" u="none" strike="noStrike" kern="1200" baseline="0">
                <a:solidFill>
                  <a:schemeClr val="tx1"/>
                </a:solidFill>
                <a:latin typeface="Aptos" panose="020B0004020202020204" pitchFamily="34" charset="0"/>
                <a:ea typeface="+mn-ea"/>
                <a:cs typeface="+mn-cs"/>
              </a:defRPr>
            </a:pPr>
            <a:endParaRPr lang="en-US"/>
          </a:p>
        </c:txPr>
        <c:crossAx val="-2102217272"/>
        <c:crosses val="autoZero"/>
        <c:auto val="1"/>
        <c:lblAlgn val="ctr"/>
        <c:lblOffset val="100"/>
        <c:noMultiLvlLbl val="0"/>
      </c:catAx>
      <c:valAx>
        <c:axId val="-2102217272"/>
        <c:scaling>
          <c:orientation val="minMax"/>
        </c:scaling>
        <c:delete val="0"/>
        <c:axPos val="l"/>
        <c:majorGridlines>
          <c:spPr>
            <a:ln w="9525" cap="flat" cmpd="sng" algn="ctr">
              <a:no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solidFill>
                <a:latin typeface="Aptos" panose="020B0004020202020204" pitchFamily="34" charset="0"/>
                <a:ea typeface="+mn-ea"/>
                <a:cs typeface="+mn-cs"/>
              </a:defRPr>
            </a:pPr>
            <a:endParaRPr lang="en-US"/>
          </a:p>
        </c:txPr>
        <c:crossAx val="-2102223384"/>
        <c:crosses val="autoZero"/>
        <c:crossBetween val="between"/>
      </c:valAx>
      <c:spPr>
        <a:noFill/>
        <a:ln>
          <a:noFill/>
        </a:ln>
        <a:effectLst/>
      </c:spPr>
    </c:plotArea>
    <c:legend>
      <c:legendPos val="r"/>
      <c:layout>
        <c:manualLayout>
          <c:xMode val="edge"/>
          <c:yMode val="edge"/>
          <c:x val="0.81981912038938087"/>
          <c:y val="0.13442644000108647"/>
          <c:w val="0.18018087961061902"/>
          <c:h val="0.7844366520206919"/>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Aptos" panose="020B0004020202020204" pitchFamily="34" charset="0"/>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600" b="0" i="0">
          <a:solidFill>
            <a:schemeClr val="tx1"/>
          </a:solidFill>
          <a:latin typeface="Aptos" panose="020B0004020202020204" pitchFamily="34" charset="0"/>
        </a:defRPr>
      </a:pPr>
      <a:endParaRPr lang="en-US"/>
    </a:p>
  </c:txPr>
  <c:externalData r:id="rId3">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hart>
    <c:autoTitleDeleted val="1"/>
    <c:plotArea>
      <c:layout>
        <c:manualLayout>
          <c:layoutTarget val="inner"/>
          <c:xMode val="edge"/>
          <c:yMode val="edge"/>
          <c:x val="7.719539997134206E-2"/>
          <c:y val="0.14569242608544547"/>
          <c:w val="0.92280460002865794"/>
          <c:h val="0.6713972643546906"/>
        </c:manualLayout>
      </c:layout>
      <c:barChart>
        <c:barDir val="col"/>
        <c:grouping val="stacked"/>
        <c:varyColors val="0"/>
        <c:ser>
          <c:idx val="0"/>
          <c:order val="0"/>
          <c:tx>
            <c:strRef>
              <c:f>Sheet1!$B$1</c:f>
              <c:strCache>
                <c:ptCount val="1"/>
                <c:pt idx="0">
                  <c:v>Agree (6 or 7)</c:v>
                </c:pt>
              </c:strCache>
            </c:strRef>
          </c:tx>
          <c:spPr>
            <a:solidFill>
              <a:srgbClr val="00B05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8"/>
                <c:pt idx="0">
                  <c:v>2010</c:v>
                </c:pt>
                <c:pt idx="1">
                  <c:v>2012</c:v>
                </c:pt>
                <c:pt idx="2">
                  <c:v>2014</c:v>
                </c:pt>
                <c:pt idx="3">
                  <c:v>2017</c:v>
                </c:pt>
                <c:pt idx="4">
                  <c:v>2019</c:v>
                </c:pt>
                <c:pt idx="5">
                  <c:v>2021</c:v>
                </c:pt>
                <c:pt idx="6">
                  <c:v>2023</c:v>
                </c:pt>
                <c:pt idx="7">
                  <c:v>2025</c:v>
                </c:pt>
              </c:numCache>
            </c:numRef>
          </c:cat>
          <c:val>
            <c:numRef>
              <c:f>Sheet1!$B$2:$B$9</c:f>
              <c:numCache>
                <c:formatCode>0</c:formatCode>
                <c:ptCount val="8"/>
                <c:pt idx="0">
                  <c:v>10.6</c:v>
                </c:pt>
                <c:pt idx="1">
                  <c:v>11</c:v>
                </c:pt>
                <c:pt idx="2">
                  <c:v>16</c:v>
                </c:pt>
                <c:pt idx="3">
                  <c:v>25</c:v>
                </c:pt>
                <c:pt idx="4">
                  <c:v>18</c:v>
                </c:pt>
                <c:pt idx="5">
                  <c:v>24</c:v>
                </c:pt>
                <c:pt idx="6" formatCode="General">
                  <c:v>18</c:v>
                </c:pt>
                <c:pt idx="7" formatCode="General">
                  <c:v>19</c:v>
                </c:pt>
              </c:numCache>
            </c:numRef>
          </c:val>
          <c:extLst>
            <c:ext xmlns:c16="http://schemas.microsoft.com/office/drawing/2014/chart" uri="{C3380CC4-5D6E-409C-BE32-E72D297353CC}">
              <c16:uniqueId val="{00000000-C64B-445A-B393-8DC761BE6698}"/>
            </c:ext>
          </c:extLst>
        </c:ser>
        <c:ser>
          <c:idx val="1"/>
          <c:order val="1"/>
          <c:tx>
            <c:strRef>
              <c:f>Sheet1!$C$1</c:f>
              <c:strCache>
                <c:ptCount val="1"/>
                <c:pt idx="0">
                  <c:v>Neutral (3 to 5)</c:v>
                </c:pt>
              </c:strCache>
            </c:strRef>
          </c:tx>
          <c:spPr>
            <a:solidFill>
              <a:schemeClr val="accent1">
                <a:lumMod val="40000"/>
                <a:lumOff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8"/>
                <c:pt idx="0">
                  <c:v>2010</c:v>
                </c:pt>
                <c:pt idx="1">
                  <c:v>2012</c:v>
                </c:pt>
                <c:pt idx="2">
                  <c:v>2014</c:v>
                </c:pt>
                <c:pt idx="3">
                  <c:v>2017</c:v>
                </c:pt>
                <c:pt idx="4">
                  <c:v>2019</c:v>
                </c:pt>
                <c:pt idx="5">
                  <c:v>2021</c:v>
                </c:pt>
                <c:pt idx="6">
                  <c:v>2023</c:v>
                </c:pt>
                <c:pt idx="7">
                  <c:v>2025</c:v>
                </c:pt>
              </c:numCache>
            </c:numRef>
          </c:cat>
          <c:val>
            <c:numRef>
              <c:f>Sheet1!$C$2:$C$9</c:f>
              <c:numCache>
                <c:formatCode>0</c:formatCode>
                <c:ptCount val="8"/>
                <c:pt idx="0">
                  <c:v>52.2</c:v>
                </c:pt>
                <c:pt idx="1">
                  <c:v>58</c:v>
                </c:pt>
                <c:pt idx="2">
                  <c:v>59</c:v>
                </c:pt>
                <c:pt idx="3">
                  <c:v>60</c:v>
                </c:pt>
                <c:pt idx="4">
                  <c:v>60</c:v>
                </c:pt>
                <c:pt idx="5">
                  <c:v>60</c:v>
                </c:pt>
                <c:pt idx="6" formatCode="General">
                  <c:v>60</c:v>
                </c:pt>
                <c:pt idx="7" formatCode="General">
                  <c:v>60</c:v>
                </c:pt>
              </c:numCache>
            </c:numRef>
          </c:val>
          <c:extLst>
            <c:ext xmlns:c16="http://schemas.microsoft.com/office/drawing/2014/chart" uri="{C3380CC4-5D6E-409C-BE32-E72D297353CC}">
              <c16:uniqueId val="{00000001-C64B-445A-B393-8DC761BE6698}"/>
            </c:ext>
          </c:extLst>
        </c:ser>
        <c:ser>
          <c:idx val="2"/>
          <c:order val="2"/>
          <c:tx>
            <c:strRef>
              <c:f>Sheet1!$D$1</c:f>
              <c:strCache>
                <c:ptCount val="1"/>
                <c:pt idx="0">
                  <c:v>Disagree (1 or 2)</c:v>
                </c:pt>
              </c:strCache>
            </c:strRef>
          </c:tx>
          <c:spPr>
            <a:solidFill>
              <a:srgbClr val="FFCCCC"/>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8"/>
                <c:pt idx="0">
                  <c:v>2010</c:v>
                </c:pt>
                <c:pt idx="1">
                  <c:v>2012</c:v>
                </c:pt>
                <c:pt idx="2">
                  <c:v>2014</c:v>
                </c:pt>
                <c:pt idx="3">
                  <c:v>2017</c:v>
                </c:pt>
                <c:pt idx="4">
                  <c:v>2019</c:v>
                </c:pt>
                <c:pt idx="5">
                  <c:v>2021</c:v>
                </c:pt>
                <c:pt idx="6">
                  <c:v>2023</c:v>
                </c:pt>
                <c:pt idx="7">
                  <c:v>2025</c:v>
                </c:pt>
              </c:numCache>
            </c:numRef>
          </c:cat>
          <c:val>
            <c:numRef>
              <c:f>Sheet1!$D$2:$D$9</c:f>
              <c:numCache>
                <c:formatCode>0</c:formatCode>
                <c:ptCount val="8"/>
                <c:pt idx="0">
                  <c:v>37.200000000000003</c:v>
                </c:pt>
                <c:pt idx="1">
                  <c:v>31</c:v>
                </c:pt>
                <c:pt idx="2">
                  <c:v>24</c:v>
                </c:pt>
                <c:pt idx="3">
                  <c:v>16</c:v>
                </c:pt>
                <c:pt idx="4">
                  <c:v>21</c:v>
                </c:pt>
                <c:pt idx="5">
                  <c:v>17</c:v>
                </c:pt>
                <c:pt idx="6" formatCode="General">
                  <c:v>23</c:v>
                </c:pt>
                <c:pt idx="7" formatCode="General">
                  <c:v>21</c:v>
                </c:pt>
              </c:numCache>
            </c:numRef>
          </c:val>
          <c:extLst>
            <c:ext xmlns:c16="http://schemas.microsoft.com/office/drawing/2014/chart" uri="{C3380CC4-5D6E-409C-BE32-E72D297353CC}">
              <c16:uniqueId val="{00000002-C64B-445A-B393-8DC761BE6698}"/>
            </c:ext>
          </c:extLst>
        </c:ser>
        <c:dLbls>
          <c:showLegendKey val="0"/>
          <c:showVal val="0"/>
          <c:showCatName val="0"/>
          <c:showSerName val="0"/>
          <c:showPercent val="0"/>
          <c:showBubbleSize val="0"/>
        </c:dLbls>
        <c:gapWidth val="219"/>
        <c:overlap val="100"/>
        <c:axId val="1346851920"/>
        <c:axId val="1346853360"/>
      </c:barChart>
      <c:catAx>
        <c:axId val="13468519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346853360"/>
        <c:crosses val="autoZero"/>
        <c:auto val="1"/>
        <c:lblAlgn val="ctr"/>
        <c:lblOffset val="100"/>
        <c:noMultiLvlLbl val="0"/>
      </c:catAx>
      <c:valAx>
        <c:axId val="1346853360"/>
        <c:scaling>
          <c:orientation val="minMax"/>
          <c:max val="100"/>
        </c:scaling>
        <c:delete val="0"/>
        <c:axPos val="l"/>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346851920"/>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600"/>
      </a:pPr>
      <a:endParaRPr lang="en-US"/>
    </a:p>
  </c:txPr>
  <c:externalData r:id="rId3">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stacked"/>
        <c:varyColors val="0"/>
        <c:ser>
          <c:idx val="0"/>
          <c:order val="0"/>
          <c:tx>
            <c:strRef>
              <c:f>Sheet1!$B$1</c:f>
              <c:strCache>
                <c:ptCount val="1"/>
                <c:pt idx="0">
                  <c:v>None</c:v>
                </c:pt>
              </c:strCache>
            </c:strRef>
          </c:tx>
          <c:spPr>
            <a:solidFill>
              <a:schemeClr val="accent6">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Sheet1!$A$2:$A$5</c:f>
              <c:numCache>
                <c:formatCode>General</c:formatCode>
                <c:ptCount val="4"/>
                <c:pt idx="0">
                  <c:v>2025</c:v>
                </c:pt>
                <c:pt idx="1">
                  <c:v>2023</c:v>
                </c:pt>
                <c:pt idx="2">
                  <c:v>2021</c:v>
                </c:pt>
                <c:pt idx="3">
                  <c:v>2017</c:v>
                </c:pt>
              </c:numCache>
            </c:numRef>
          </c:cat>
          <c:val>
            <c:numRef>
              <c:f>Sheet1!$B$2:$B$5</c:f>
              <c:numCache>
                <c:formatCode>General</c:formatCode>
                <c:ptCount val="4"/>
                <c:pt idx="0">
                  <c:v>6</c:v>
                </c:pt>
                <c:pt idx="1">
                  <c:v>5</c:v>
                </c:pt>
                <c:pt idx="2">
                  <c:v>7</c:v>
                </c:pt>
                <c:pt idx="3">
                  <c:v>5</c:v>
                </c:pt>
              </c:numCache>
            </c:numRef>
          </c:val>
          <c:extLst>
            <c:ext xmlns:c16="http://schemas.microsoft.com/office/drawing/2014/chart" uri="{C3380CC4-5D6E-409C-BE32-E72D297353CC}">
              <c16:uniqueId val="{00000000-C9FC-42EC-AA8B-E17EF9FCD424}"/>
            </c:ext>
          </c:extLst>
        </c:ser>
        <c:ser>
          <c:idx val="1"/>
          <c:order val="1"/>
          <c:tx>
            <c:strRef>
              <c:f>Sheet1!$C$1</c:f>
              <c:strCache>
                <c:ptCount val="1"/>
                <c:pt idx="0">
                  <c:v>Less than half of them</c:v>
                </c:pt>
              </c:strCache>
            </c:strRef>
          </c:tx>
          <c:spPr>
            <a:solidFill>
              <a:schemeClr val="accent6">
                <a:lumMod val="40000"/>
                <a:lumOff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Sheet1!$A$2:$A$5</c:f>
              <c:numCache>
                <c:formatCode>General</c:formatCode>
                <c:ptCount val="4"/>
                <c:pt idx="0">
                  <c:v>2025</c:v>
                </c:pt>
                <c:pt idx="1">
                  <c:v>2023</c:v>
                </c:pt>
                <c:pt idx="2">
                  <c:v>2021</c:v>
                </c:pt>
                <c:pt idx="3">
                  <c:v>2017</c:v>
                </c:pt>
              </c:numCache>
            </c:numRef>
          </c:cat>
          <c:val>
            <c:numRef>
              <c:f>Sheet1!$C$2:$C$5</c:f>
              <c:numCache>
                <c:formatCode>General</c:formatCode>
                <c:ptCount val="4"/>
                <c:pt idx="0">
                  <c:v>43</c:v>
                </c:pt>
                <c:pt idx="1">
                  <c:v>43</c:v>
                </c:pt>
                <c:pt idx="2">
                  <c:v>47</c:v>
                </c:pt>
                <c:pt idx="3">
                  <c:v>48</c:v>
                </c:pt>
              </c:numCache>
            </c:numRef>
          </c:val>
          <c:extLst>
            <c:ext xmlns:c16="http://schemas.microsoft.com/office/drawing/2014/chart" uri="{C3380CC4-5D6E-409C-BE32-E72D297353CC}">
              <c16:uniqueId val="{00000001-C9FC-42EC-AA8B-E17EF9FCD424}"/>
            </c:ext>
          </c:extLst>
        </c:ser>
        <c:ser>
          <c:idx val="2"/>
          <c:order val="2"/>
          <c:tx>
            <c:strRef>
              <c:f>Sheet1!$D$1</c:f>
              <c:strCache>
                <c:ptCount val="1"/>
                <c:pt idx="0">
                  <c:v>Half of them</c:v>
                </c:pt>
              </c:strCache>
            </c:strRef>
          </c:tx>
          <c:spPr>
            <a:solidFill>
              <a:schemeClr val="accent5">
                <a:lumMod val="60000"/>
                <a:lumOff val="4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Sheet1!$A$2:$A$5</c:f>
              <c:numCache>
                <c:formatCode>General</c:formatCode>
                <c:ptCount val="4"/>
                <c:pt idx="0">
                  <c:v>2025</c:v>
                </c:pt>
                <c:pt idx="1">
                  <c:v>2023</c:v>
                </c:pt>
                <c:pt idx="2">
                  <c:v>2021</c:v>
                </c:pt>
                <c:pt idx="3">
                  <c:v>2017</c:v>
                </c:pt>
              </c:numCache>
            </c:numRef>
          </c:cat>
          <c:val>
            <c:numRef>
              <c:f>Sheet1!$D$2:$D$5</c:f>
              <c:numCache>
                <c:formatCode>General</c:formatCode>
                <c:ptCount val="4"/>
                <c:pt idx="0">
                  <c:v>27</c:v>
                </c:pt>
                <c:pt idx="1">
                  <c:v>27</c:v>
                </c:pt>
                <c:pt idx="2">
                  <c:v>26</c:v>
                </c:pt>
                <c:pt idx="3">
                  <c:v>25</c:v>
                </c:pt>
              </c:numCache>
            </c:numRef>
          </c:val>
          <c:extLst>
            <c:ext xmlns:c16="http://schemas.microsoft.com/office/drawing/2014/chart" uri="{C3380CC4-5D6E-409C-BE32-E72D297353CC}">
              <c16:uniqueId val="{00000002-C9FC-42EC-AA8B-E17EF9FCD424}"/>
            </c:ext>
          </c:extLst>
        </c:ser>
        <c:ser>
          <c:idx val="3"/>
          <c:order val="3"/>
          <c:tx>
            <c:strRef>
              <c:f>Sheet1!$E$1</c:f>
              <c:strCache>
                <c:ptCount val="1"/>
                <c:pt idx="0">
                  <c:v>More than half of them</c:v>
                </c:pt>
              </c:strCache>
            </c:strRef>
          </c:tx>
          <c:spPr>
            <a:solidFill>
              <a:srgbClr val="FFCCCC"/>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Sheet1!$A$2:$A$5</c:f>
              <c:numCache>
                <c:formatCode>General</c:formatCode>
                <c:ptCount val="4"/>
                <c:pt idx="0">
                  <c:v>2025</c:v>
                </c:pt>
                <c:pt idx="1">
                  <c:v>2023</c:v>
                </c:pt>
                <c:pt idx="2">
                  <c:v>2021</c:v>
                </c:pt>
                <c:pt idx="3">
                  <c:v>2017</c:v>
                </c:pt>
              </c:numCache>
            </c:numRef>
          </c:cat>
          <c:val>
            <c:numRef>
              <c:f>Sheet1!$E$2:$E$5</c:f>
              <c:numCache>
                <c:formatCode>General</c:formatCode>
                <c:ptCount val="4"/>
                <c:pt idx="0">
                  <c:v>19</c:v>
                </c:pt>
                <c:pt idx="1">
                  <c:v>19</c:v>
                </c:pt>
                <c:pt idx="2">
                  <c:v>15</c:v>
                </c:pt>
                <c:pt idx="3">
                  <c:v>17</c:v>
                </c:pt>
              </c:numCache>
            </c:numRef>
          </c:val>
          <c:extLst>
            <c:ext xmlns:c16="http://schemas.microsoft.com/office/drawing/2014/chart" uri="{C3380CC4-5D6E-409C-BE32-E72D297353CC}">
              <c16:uniqueId val="{00000000-73E6-4511-8DB7-5728E6B9D475}"/>
            </c:ext>
          </c:extLst>
        </c:ser>
        <c:dLbls>
          <c:showLegendKey val="0"/>
          <c:showVal val="0"/>
          <c:showCatName val="0"/>
          <c:showSerName val="0"/>
          <c:showPercent val="0"/>
          <c:showBubbleSize val="0"/>
        </c:dLbls>
        <c:gapWidth val="150"/>
        <c:overlap val="100"/>
        <c:axId val="1337546032"/>
        <c:axId val="1337533136"/>
      </c:barChart>
      <c:catAx>
        <c:axId val="133754603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337533136"/>
        <c:crosses val="autoZero"/>
        <c:auto val="1"/>
        <c:lblAlgn val="ctr"/>
        <c:lblOffset val="100"/>
        <c:noMultiLvlLbl val="0"/>
      </c:catAx>
      <c:valAx>
        <c:axId val="1337533136"/>
        <c:scaling>
          <c:orientation val="minMax"/>
          <c:max val="100"/>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337546032"/>
        <c:crosses val="autoZero"/>
        <c:crossBetween val="between"/>
      </c:valAx>
      <c:spPr>
        <a:noFill/>
        <a:ln>
          <a:noFill/>
        </a:ln>
        <a:effectLst/>
      </c:spPr>
    </c:plotArea>
    <c:legend>
      <c:legendPos val="t"/>
      <c:layout>
        <c:manualLayout>
          <c:xMode val="edge"/>
          <c:yMode val="edge"/>
          <c:x val="1.1985108957040721E-2"/>
          <c:y val="1.871153637429359E-2"/>
          <c:w val="0.97467356564359897"/>
          <c:h val="7.9008357328464077E-2"/>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Sheet1!$B$1</c:f>
              <c:strCache>
                <c:ptCount val="1"/>
                <c:pt idx="0">
                  <c:v>Canada</c:v>
                </c:pt>
              </c:strCache>
            </c:strRef>
          </c:tx>
          <c:spPr>
            <a:ln w="50800" cap="rnd">
              <a:solidFill>
                <a:schemeClr val="accent3">
                  <a:lumMod val="60000"/>
                  <a:lumOff val="40000"/>
                </a:schemeClr>
              </a:solidFill>
              <a:round/>
            </a:ln>
            <a:effectLst/>
          </c:spPr>
          <c:marker>
            <c:symbol val="square"/>
            <c:size val="9"/>
            <c:spPr>
              <a:solidFill>
                <a:schemeClr val="accent3">
                  <a:lumMod val="20000"/>
                  <a:lumOff val="80000"/>
                </a:schemeClr>
              </a:solidFill>
              <a:ln w="9525">
                <a:solidFill>
                  <a:schemeClr val="accent3">
                    <a:lumMod val="75000"/>
                  </a:schemeClr>
                </a:solidFill>
              </a:ln>
              <a:effectLst/>
            </c:spPr>
          </c:marker>
          <c:dLbls>
            <c:dLbl>
              <c:idx val="0"/>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AD11-4749-A5F5-CC6D9CC1A1E1}"/>
                </c:ext>
              </c:extLst>
            </c:dLbl>
            <c:dLbl>
              <c:idx val="1"/>
              <c:dLblPos val="b"/>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AD11-4749-A5F5-CC6D9CC1A1E1}"/>
                </c:ext>
              </c:extLst>
            </c:dLbl>
            <c:dLbl>
              <c:idx val="3"/>
              <c:dLblPos val="l"/>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AD11-4749-A5F5-CC6D9CC1A1E1}"/>
                </c:ext>
              </c:extLst>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Sheet1!$A$2:$A$8</c:f>
              <c:numCache>
                <c:formatCode>General</c:formatCode>
                <c:ptCount val="7"/>
                <c:pt idx="0">
                  <c:v>7</c:v>
                </c:pt>
                <c:pt idx="1">
                  <c:v>6</c:v>
                </c:pt>
                <c:pt idx="2">
                  <c:v>5</c:v>
                </c:pt>
                <c:pt idx="3">
                  <c:v>4</c:v>
                </c:pt>
                <c:pt idx="4">
                  <c:v>3</c:v>
                </c:pt>
                <c:pt idx="5">
                  <c:v>2</c:v>
                </c:pt>
                <c:pt idx="6">
                  <c:v>1</c:v>
                </c:pt>
              </c:numCache>
            </c:numRef>
          </c:cat>
          <c:val>
            <c:numRef>
              <c:f>Sheet1!$B$2:$B$8</c:f>
              <c:numCache>
                <c:formatCode>General</c:formatCode>
                <c:ptCount val="7"/>
                <c:pt idx="0">
                  <c:v>6</c:v>
                </c:pt>
                <c:pt idx="1">
                  <c:v>18</c:v>
                </c:pt>
                <c:pt idx="2">
                  <c:v>34</c:v>
                </c:pt>
                <c:pt idx="3">
                  <c:v>27</c:v>
                </c:pt>
                <c:pt idx="4">
                  <c:v>8</c:v>
                </c:pt>
                <c:pt idx="5">
                  <c:v>4</c:v>
                </c:pt>
                <c:pt idx="6">
                  <c:v>3</c:v>
                </c:pt>
              </c:numCache>
            </c:numRef>
          </c:val>
          <c:smooth val="0"/>
          <c:extLst>
            <c:ext xmlns:c16="http://schemas.microsoft.com/office/drawing/2014/chart" uri="{C3380CC4-5D6E-409C-BE32-E72D297353CC}">
              <c16:uniqueId val="{00000000-BF5A-4F59-8AB8-0082EECDACAC}"/>
            </c:ext>
          </c:extLst>
        </c:ser>
        <c:ser>
          <c:idx val="1"/>
          <c:order val="1"/>
          <c:tx>
            <c:strRef>
              <c:f>Sheet1!$C$1</c:f>
              <c:strCache>
                <c:ptCount val="1"/>
                <c:pt idx="0">
                  <c:v>Liberal</c:v>
                </c:pt>
              </c:strCache>
            </c:strRef>
          </c:tx>
          <c:spPr>
            <a:ln w="28575" cap="rnd">
              <a:solidFill>
                <a:schemeClr val="accent2"/>
              </a:solidFill>
              <a:round/>
            </a:ln>
            <a:effectLst/>
          </c:spPr>
          <c:marker>
            <c:symbol val="diamond"/>
            <c:size val="9"/>
            <c:spPr>
              <a:solidFill>
                <a:schemeClr val="accent5">
                  <a:lumMod val="75000"/>
                </a:schemeClr>
              </a:solidFill>
              <a:ln w="9525">
                <a:solidFill>
                  <a:schemeClr val="accent5">
                    <a:lumMod val="20000"/>
                    <a:lumOff val="80000"/>
                  </a:schemeClr>
                </a:solidFill>
              </a:ln>
              <a:effectLst/>
            </c:spPr>
          </c:marker>
          <c:cat>
            <c:numRef>
              <c:f>Sheet1!$A$2:$A$8</c:f>
              <c:numCache>
                <c:formatCode>General</c:formatCode>
                <c:ptCount val="7"/>
                <c:pt idx="0">
                  <c:v>7</c:v>
                </c:pt>
                <c:pt idx="1">
                  <c:v>6</c:v>
                </c:pt>
                <c:pt idx="2">
                  <c:v>5</c:v>
                </c:pt>
                <c:pt idx="3">
                  <c:v>4</c:v>
                </c:pt>
                <c:pt idx="4">
                  <c:v>3</c:v>
                </c:pt>
                <c:pt idx="5">
                  <c:v>2</c:v>
                </c:pt>
                <c:pt idx="6">
                  <c:v>1</c:v>
                </c:pt>
              </c:numCache>
            </c:numRef>
          </c:cat>
          <c:val>
            <c:numRef>
              <c:f>Sheet1!$C$2:$C$8</c:f>
            </c:numRef>
          </c:val>
          <c:smooth val="0"/>
          <c:extLst>
            <c:ext xmlns:c16="http://schemas.microsoft.com/office/drawing/2014/chart" uri="{C3380CC4-5D6E-409C-BE32-E72D297353CC}">
              <c16:uniqueId val="{00000001-BF5A-4F59-8AB8-0082EECDACAC}"/>
            </c:ext>
          </c:extLst>
        </c:ser>
        <c:ser>
          <c:idx val="2"/>
          <c:order val="2"/>
          <c:tx>
            <c:strRef>
              <c:f>Sheet1!$D$1</c:f>
              <c:strCache>
                <c:ptCount val="1"/>
                <c:pt idx="0">
                  <c:v>Conservative</c:v>
                </c:pt>
              </c:strCache>
            </c:strRef>
          </c:tx>
          <c:spPr>
            <a:ln w="28575" cap="rnd">
              <a:solidFill>
                <a:schemeClr val="accent3"/>
              </a:solidFill>
              <a:round/>
            </a:ln>
            <a:effectLst/>
          </c:spPr>
          <c:marker>
            <c:symbol val="square"/>
            <c:size val="9"/>
            <c:spPr>
              <a:solidFill>
                <a:schemeClr val="accent1">
                  <a:lumMod val="20000"/>
                  <a:lumOff val="80000"/>
                </a:schemeClr>
              </a:solidFill>
              <a:ln w="9525">
                <a:solidFill>
                  <a:schemeClr val="accent1">
                    <a:lumMod val="50000"/>
                  </a:schemeClr>
                </a:solidFill>
              </a:ln>
              <a:effectLst/>
            </c:spPr>
          </c:marker>
          <c:cat>
            <c:numRef>
              <c:f>Sheet1!$A$2:$A$8</c:f>
              <c:numCache>
                <c:formatCode>General</c:formatCode>
                <c:ptCount val="7"/>
                <c:pt idx="0">
                  <c:v>7</c:v>
                </c:pt>
                <c:pt idx="1">
                  <c:v>6</c:v>
                </c:pt>
                <c:pt idx="2">
                  <c:v>5</c:v>
                </c:pt>
                <c:pt idx="3">
                  <c:v>4</c:v>
                </c:pt>
                <c:pt idx="4">
                  <c:v>3</c:v>
                </c:pt>
                <c:pt idx="5">
                  <c:v>2</c:v>
                </c:pt>
                <c:pt idx="6">
                  <c:v>1</c:v>
                </c:pt>
              </c:numCache>
            </c:numRef>
          </c:cat>
          <c:val>
            <c:numRef>
              <c:f>Sheet1!$D$2:$D$8</c:f>
            </c:numRef>
          </c:val>
          <c:smooth val="0"/>
          <c:extLst>
            <c:ext xmlns:c16="http://schemas.microsoft.com/office/drawing/2014/chart" uri="{C3380CC4-5D6E-409C-BE32-E72D297353CC}">
              <c16:uniqueId val="{00000002-BF5A-4F59-8AB8-0082EECDACAC}"/>
            </c:ext>
          </c:extLst>
        </c:ser>
        <c:dLbls>
          <c:showLegendKey val="0"/>
          <c:showVal val="0"/>
          <c:showCatName val="0"/>
          <c:showSerName val="0"/>
          <c:showPercent val="0"/>
          <c:showBubbleSize val="0"/>
        </c:dLbls>
        <c:marker val="1"/>
        <c:smooth val="0"/>
        <c:axId val="1700163119"/>
        <c:axId val="747928495"/>
      </c:lineChart>
      <c:catAx>
        <c:axId val="1700163119"/>
        <c:scaling>
          <c:orientation val="maxMin"/>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747928495"/>
        <c:crosses val="autoZero"/>
        <c:auto val="1"/>
        <c:lblAlgn val="ctr"/>
        <c:lblOffset val="100"/>
        <c:noMultiLvlLbl val="0"/>
      </c:catAx>
      <c:valAx>
        <c:axId val="747928495"/>
        <c:scaling>
          <c:orientation val="minMax"/>
        </c:scaling>
        <c:delete val="0"/>
        <c:axPos val="r"/>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700163119"/>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600"/>
      </a:pPr>
      <a:endParaRPr lang="en-US"/>
    </a:p>
  </c:txPr>
  <c:externalData r:id="rId3">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Sheet1!$B$1</c:f>
              <c:strCache>
                <c:ptCount val="1"/>
                <c:pt idx="0">
                  <c:v>Canada</c:v>
                </c:pt>
              </c:strCache>
            </c:strRef>
          </c:tx>
          <c:spPr>
            <a:ln w="34925" cap="rnd">
              <a:solidFill>
                <a:schemeClr val="accent3">
                  <a:lumMod val="60000"/>
                  <a:lumOff val="40000"/>
                </a:schemeClr>
              </a:solidFill>
              <a:prstDash val="sysDot"/>
              <a:round/>
            </a:ln>
            <a:effectLst/>
          </c:spPr>
          <c:marker>
            <c:symbol val="square"/>
            <c:size val="9"/>
            <c:spPr>
              <a:solidFill>
                <a:schemeClr val="accent3">
                  <a:lumMod val="20000"/>
                  <a:lumOff val="80000"/>
                </a:schemeClr>
              </a:solidFill>
              <a:ln w="9525">
                <a:solidFill>
                  <a:schemeClr val="accent3">
                    <a:lumMod val="75000"/>
                  </a:schemeClr>
                </a:solidFill>
              </a:ln>
              <a:effectLst/>
            </c:spPr>
          </c:marker>
          <c:cat>
            <c:numRef>
              <c:f>Sheet1!$A$2:$A$8</c:f>
              <c:numCache>
                <c:formatCode>General</c:formatCode>
                <c:ptCount val="7"/>
                <c:pt idx="0">
                  <c:v>7</c:v>
                </c:pt>
                <c:pt idx="1">
                  <c:v>6</c:v>
                </c:pt>
                <c:pt idx="2">
                  <c:v>5</c:v>
                </c:pt>
                <c:pt idx="3">
                  <c:v>4</c:v>
                </c:pt>
                <c:pt idx="4">
                  <c:v>3</c:v>
                </c:pt>
                <c:pt idx="5">
                  <c:v>2</c:v>
                </c:pt>
                <c:pt idx="6">
                  <c:v>1</c:v>
                </c:pt>
              </c:numCache>
            </c:numRef>
          </c:cat>
          <c:val>
            <c:numRef>
              <c:f>Sheet1!$B$2:$B$8</c:f>
              <c:numCache>
                <c:formatCode>General</c:formatCode>
                <c:ptCount val="7"/>
                <c:pt idx="0">
                  <c:v>6</c:v>
                </c:pt>
                <c:pt idx="1">
                  <c:v>18</c:v>
                </c:pt>
                <c:pt idx="2">
                  <c:v>34</c:v>
                </c:pt>
                <c:pt idx="3">
                  <c:v>27</c:v>
                </c:pt>
                <c:pt idx="4">
                  <c:v>8</c:v>
                </c:pt>
                <c:pt idx="5">
                  <c:v>4</c:v>
                </c:pt>
                <c:pt idx="6">
                  <c:v>3</c:v>
                </c:pt>
              </c:numCache>
            </c:numRef>
          </c:val>
          <c:smooth val="0"/>
          <c:extLst>
            <c:ext xmlns:c16="http://schemas.microsoft.com/office/drawing/2014/chart" uri="{C3380CC4-5D6E-409C-BE32-E72D297353CC}">
              <c16:uniqueId val="{00000000-BF5A-4F59-8AB8-0082EECDACAC}"/>
            </c:ext>
          </c:extLst>
        </c:ser>
        <c:ser>
          <c:idx val="1"/>
          <c:order val="1"/>
          <c:tx>
            <c:strRef>
              <c:f>Sheet1!$C$1</c:f>
              <c:strCache>
                <c:ptCount val="1"/>
                <c:pt idx="0">
                  <c:v>Liberal</c:v>
                </c:pt>
              </c:strCache>
            </c:strRef>
          </c:tx>
          <c:spPr>
            <a:ln w="50800" cap="rnd">
              <a:solidFill>
                <a:srgbClr val="FF0000"/>
              </a:solidFill>
              <a:round/>
            </a:ln>
            <a:effectLst/>
          </c:spPr>
          <c:marker>
            <c:symbol val="circle"/>
            <c:size val="9"/>
            <c:spPr>
              <a:solidFill>
                <a:schemeClr val="accent5">
                  <a:lumMod val="75000"/>
                </a:schemeClr>
              </a:solidFill>
              <a:ln w="9525">
                <a:solidFill>
                  <a:schemeClr val="accent5">
                    <a:lumMod val="20000"/>
                    <a:lumOff val="80000"/>
                  </a:schemeClr>
                </a:solidFill>
              </a:ln>
              <a:effectLst/>
            </c:spPr>
          </c:marker>
          <c:dLbls>
            <c:dLbl>
              <c:idx val="0"/>
              <c:dLblPos val="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50F0-49B8-AFEC-B21D703C3706}"/>
                </c:ext>
              </c:extLst>
            </c:dLbl>
            <c:dLbl>
              <c:idx val="1"/>
              <c:dLblPos val="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50F0-49B8-AFEC-B21D703C3706}"/>
                </c:ext>
              </c:extLst>
            </c:dLbl>
            <c:dLbl>
              <c:idx val="2"/>
              <c:dLblPos val="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50F0-49B8-AFEC-B21D703C3706}"/>
                </c:ext>
              </c:extLst>
            </c:dLbl>
            <c:dLbl>
              <c:idx val="6"/>
              <c:dLblPos val="l"/>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50F0-49B8-AFEC-B21D703C3706}"/>
                </c:ext>
              </c:extLst>
            </c:dLbl>
            <c:spPr>
              <a:solidFill>
                <a:schemeClr val="accent5">
                  <a:lumMod val="20000"/>
                  <a:lumOff val="80000"/>
                </a:schemeClr>
              </a:solid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Sheet1!$A$2:$A$8</c:f>
              <c:numCache>
                <c:formatCode>General</c:formatCode>
                <c:ptCount val="7"/>
                <c:pt idx="0">
                  <c:v>7</c:v>
                </c:pt>
                <c:pt idx="1">
                  <c:v>6</c:v>
                </c:pt>
                <c:pt idx="2">
                  <c:v>5</c:v>
                </c:pt>
                <c:pt idx="3">
                  <c:v>4</c:v>
                </c:pt>
                <c:pt idx="4">
                  <c:v>3</c:v>
                </c:pt>
                <c:pt idx="5">
                  <c:v>2</c:v>
                </c:pt>
                <c:pt idx="6">
                  <c:v>1</c:v>
                </c:pt>
              </c:numCache>
            </c:numRef>
          </c:cat>
          <c:val>
            <c:numRef>
              <c:f>Sheet1!$C$2:$C$8</c:f>
              <c:numCache>
                <c:formatCode>General</c:formatCode>
                <c:ptCount val="7"/>
                <c:pt idx="0">
                  <c:v>8</c:v>
                </c:pt>
                <c:pt idx="1">
                  <c:v>22</c:v>
                </c:pt>
                <c:pt idx="2">
                  <c:v>38</c:v>
                </c:pt>
                <c:pt idx="3">
                  <c:v>21</c:v>
                </c:pt>
                <c:pt idx="4">
                  <c:v>7</c:v>
                </c:pt>
                <c:pt idx="5">
                  <c:v>3</c:v>
                </c:pt>
                <c:pt idx="6">
                  <c:v>1</c:v>
                </c:pt>
              </c:numCache>
            </c:numRef>
          </c:val>
          <c:smooth val="0"/>
          <c:extLst>
            <c:ext xmlns:c16="http://schemas.microsoft.com/office/drawing/2014/chart" uri="{C3380CC4-5D6E-409C-BE32-E72D297353CC}">
              <c16:uniqueId val="{00000001-BF5A-4F59-8AB8-0082EECDACAC}"/>
            </c:ext>
          </c:extLst>
        </c:ser>
        <c:ser>
          <c:idx val="2"/>
          <c:order val="2"/>
          <c:tx>
            <c:strRef>
              <c:f>Sheet1!$D$1</c:f>
              <c:strCache>
                <c:ptCount val="1"/>
                <c:pt idx="0">
                  <c:v>Conservative</c:v>
                </c:pt>
              </c:strCache>
            </c:strRef>
          </c:tx>
          <c:spPr>
            <a:ln w="50800" cap="rnd">
              <a:solidFill>
                <a:schemeClr val="accent1">
                  <a:lumMod val="75000"/>
                </a:schemeClr>
              </a:solidFill>
              <a:round/>
            </a:ln>
            <a:effectLst/>
          </c:spPr>
          <c:marker>
            <c:symbol val="square"/>
            <c:size val="9"/>
            <c:spPr>
              <a:solidFill>
                <a:schemeClr val="accent1">
                  <a:lumMod val="20000"/>
                  <a:lumOff val="80000"/>
                </a:schemeClr>
              </a:solidFill>
              <a:ln w="9525">
                <a:solidFill>
                  <a:schemeClr val="accent1">
                    <a:lumMod val="50000"/>
                  </a:schemeClr>
                </a:solidFill>
              </a:ln>
              <a:effectLst/>
            </c:spPr>
          </c:marker>
          <c:dLbls>
            <c:dLbl>
              <c:idx val="0"/>
              <c:dLblPos val="b"/>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50F0-49B8-AFEC-B21D703C3706}"/>
                </c:ext>
              </c:extLst>
            </c:dLbl>
            <c:dLbl>
              <c:idx val="1"/>
              <c:dLblPos val="b"/>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50F0-49B8-AFEC-B21D703C3706}"/>
                </c:ext>
              </c:extLst>
            </c:dLbl>
            <c:dLbl>
              <c:idx val="2"/>
              <c:dLblPos val="b"/>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50F0-49B8-AFEC-B21D703C3706}"/>
                </c:ext>
              </c:extLst>
            </c:dLbl>
            <c:spPr>
              <a:solidFill>
                <a:schemeClr val="accent4">
                  <a:lumMod val="20000"/>
                  <a:lumOff val="80000"/>
                </a:schemeClr>
              </a:solid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Sheet1!$A$2:$A$8</c:f>
              <c:numCache>
                <c:formatCode>General</c:formatCode>
                <c:ptCount val="7"/>
                <c:pt idx="0">
                  <c:v>7</c:v>
                </c:pt>
                <c:pt idx="1">
                  <c:v>6</c:v>
                </c:pt>
                <c:pt idx="2">
                  <c:v>5</c:v>
                </c:pt>
                <c:pt idx="3">
                  <c:v>4</c:v>
                </c:pt>
                <c:pt idx="4">
                  <c:v>3</c:v>
                </c:pt>
                <c:pt idx="5">
                  <c:v>2</c:v>
                </c:pt>
                <c:pt idx="6">
                  <c:v>1</c:v>
                </c:pt>
              </c:numCache>
            </c:numRef>
          </c:cat>
          <c:val>
            <c:numRef>
              <c:f>Sheet1!$D$2:$D$8</c:f>
              <c:numCache>
                <c:formatCode>General</c:formatCode>
                <c:ptCount val="7"/>
                <c:pt idx="0">
                  <c:v>4</c:v>
                </c:pt>
                <c:pt idx="1">
                  <c:v>16</c:v>
                </c:pt>
                <c:pt idx="2">
                  <c:v>33</c:v>
                </c:pt>
                <c:pt idx="3">
                  <c:v>28</c:v>
                </c:pt>
                <c:pt idx="4">
                  <c:v>10</c:v>
                </c:pt>
                <c:pt idx="5">
                  <c:v>4</c:v>
                </c:pt>
                <c:pt idx="6">
                  <c:v>5</c:v>
                </c:pt>
              </c:numCache>
            </c:numRef>
          </c:val>
          <c:smooth val="0"/>
          <c:extLst>
            <c:ext xmlns:c16="http://schemas.microsoft.com/office/drawing/2014/chart" uri="{C3380CC4-5D6E-409C-BE32-E72D297353CC}">
              <c16:uniqueId val="{00000002-BF5A-4F59-8AB8-0082EECDACAC}"/>
            </c:ext>
          </c:extLst>
        </c:ser>
        <c:dLbls>
          <c:showLegendKey val="0"/>
          <c:showVal val="0"/>
          <c:showCatName val="0"/>
          <c:showSerName val="0"/>
          <c:showPercent val="0"/>
          <c:showBubbleSize val="0"/>
        </c:dLbls>
        <c:marker val="1"/>
        <c:smooth val="0"/>
        <c:axId val="1700163119"/>
        <c:axId val="747928495"/>
      </c:lineChart>
      <c:catAx>
        <c:axId val="1700163119"/>
        <c:scaling>
          <c:orientation val="maxMin"/>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747928495"/>
        <c:crosses val="autoZero"/>
        <c:auto val="1"/>
        <c:lblAlgn val="ctr"/>
        <c:lblOffset val="100"/>
        <c:noMultiLvlLbl val="0"/>
      </c:catAx>
      <c:valAx>
        <c:axId val="747928495"/>
        <c:scaling>
          <c:orientation val="minMax"/>
        </c:scaling>
        <c:delete val="0"/>
        <c:axPos val="r"/>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700163119"/>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600"/>
      </a:pPr>
      <a:endParaRPr lang="en-US"/>
    </a:p>
  </c:txPr>
  <c:externalData r:id="rId3">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sz="1600" b="1" i="0" u="none" strike="noStrike" baseline="0" dirty="0">
                <a:effectLst/>
              </a:rPr>
              <a:t>When community groups and organizations are active in politics…</a:t>
            </a:r>
            <a:endParaRPr lang="en-US" sz="1600" b="1"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clustered"/>
        <c:varyColors val="0"/>
        <c:ser>
          <c:idx val="0"/>
          <c:order val="0"/>
          <c:tx>
            <c:strRef>
              <c:f>Sheet1!$B$1</c:f>
              <c:strCache>
                <c:ptCount val="1"/>
                <c:pt idx="0">
                  <c:v>Canada</c:v>
                </c:pt>
              </c:strCache>
            </c:strRef>
          </c:tx>
          <c:spPr>
            <a:solidFill>
              <a:schemeClr val="accent1">
                <a:lumMod val="60000"/>
                <a:lumOff val="40000"/>
              </a:schemeClr>
            </a:solidFill>
            <a:ln>
              <a:noFill/>
            </a:ln>
            <a:effectLst/>
          </c:spPr>
          <c:invertIfNegative val="0"/>
          <c:dPt>
            <c:idx val="1"/>
            <c:invertIfNegative val="0"/>
            <c:bubble3D val="0"/>
            <c:spPr>
              <a:solidFill>
                <a:schemeClr val="accent5">
                  <a:lumMod val="60000"/>
                  <a:lumOff val="40000"/>
                </a:schemeClr>
              </a:solidFill>
              <a:ln>
                <a:noFill/>
              </a:ln>
              <a:effectLst/>
            </c:spPr>
            <c:extLst>
              <c:ext xmlns:c16="http://schemas.microsoft.com/office/drawing/2014/chart" uri="{C3380CC4-5D6E-409C-BE32-E72D297353CC}">
                <c16:uniqueId val="{00000004-62D5-4E97-B3B0-3830FECB2255}"/>
              </c:ext>
            </c:extLst>
          </c:dPt>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...it strengthens our democracy because they bring people’s concerns to the attention of our political leaders.</c:v>
                </c:pt>
                <c:pt idx="1">
                  <c:v>...it weakens our democracy because they make it harder for political leaders to hear directly from the people.</c:v>
                </c:pt>
              </c:strCache>
            </c:strRef>
          </c:cat>
          <c:val>
            <c:numRef>
              <c:f>Sheet1!$B$2:$B$3</c:f>
              <c:numCache>
                <c:formatCode>General</c:formatCode>
                <c:ptCount val="2"/>
                <c:pt idx="0">
                  <c:v>75</c:v>
                </c:pt>
                <c:pt idx="1">
                  <c:v>25</c:v>
                </c:pt>
              </c:numCache>
            </c:numRef>
          </c:val>
          <c:extLst>
            <c:ext xmlns:c16="http://schemas.microsoft.com/office/drawing/2014/chart" uri="{C3380CC4-5D6E-409C-BE32-E72D297353CC}">
              <c16:uniqueId val="{00000000-62D5-4E97-B3B0-3830FECB2255}"/>
            </c:ext>
          </c:extLst>
        </c:ser>
        <c:ser>
          <c:idx val="1"/>
          <c:order val="1"/>
          <c:tx>
            <c:strRef>
              <c:f>Sheet1!$C$1</c:f>
              <c:strCache>
                <c:ptCount val="1"/>
                <c:pt idx="0">
                  <c:v>Series 2</c:v>
                </c:pt>
              </c:strCache>
            </c:strRef>
          </c:tx>
          <c:spPr>
            <a:solidFill>
              <a:schemeClr val="accent2"/>
            </a:solidFill>
            <a:ln>
              <a:noFill/>
            </a:ln>
            <a:effectLst/>
          </c:spPr>
          <c:invertIfNegative val="0"/>
          <c:cat>
            <c:strRef>
              <c:f>Sheet1!$A$2:$A$3</c:f>
              <c:strCache>
                <c:ptCount val="2"/>
                <c:pt idx="0">
                  <c:v>...it strengthens our democracy because they bring people’s concerns to the attention of our political leaders.</c:v>
                </c:pt>
                <c:pt idx="1">
                  <c:v>...it weakens our democracy because they make it harder for political leaders to hear directly from the people.</c:v>
                </c:pt>
              </c:strCache>
            </c:strRef>
          </c:cat>
          <c:val>
            <c:numRef>
              <c:f>Sheet1!$C$2:$C$3</c:f>
            </c:numRef>
          </c:val>
          <c:extLst>
            <c:ext xmlns:c16="http://schemas.microsoft.com/office/drawing/2014/chart" uri="{C3380CC4-5D6E-409C-BE32-E72D297353CC}">
              <c16:uniqueId val="{00000001-62D5-4E97-B3B0-3830FECB2255}"/>
            </c:ext>
          </c:extLst>
        </c:ser>
        <c:ser>
          <c:idx val="2"/>
          <c:order val="2"/>
          <c:tx>
            <c:strRef>
              <c:f>Sheet1!$D$1</c:f>
              <c:strCache>
                <c:ptCount val="1"/>
                <c:pt idx="0">
                  <c:v>Series 3</c:v>
                </c:pt>
              </c:strCache>
            </c:strRef>
          </c:tx>
          <c:spPr>
            <a:solidFill>
              <a:schemeClr val="accent3"/>
            </a:solidFill>
            <a:ln>
              <a:noFill/>
            </a:ln>
            <a:effectLst/>
          </c:spPr>
          <c:invertIfNegative val="0"/>
          <c:cat>
            <c:strRef>
              <c:f>Sheet1!$A$2:$A$3</c:f>
              <c:strCache>
                <c:ptCount val="2"/>
                <c:pt idx="0">
                  <c:v>...it strengthens our democracy because they bring people’s concerns to the attention of our political leaders.</c:v>
                </c:pt>
                <c:pt idx="1">
                  <c:v>...it weakens our democracy because they make it harder for political leaders to hear directly from the people.</c:v>
                </c:pt>
              </c:strCache>
            </c:strRef>
          </c:cat>
          <c:val>
            <c:numRef>
              <c:f>Sheet1!$D$2:$D$3</c:f>
            </c:numRef>
          </c:val>
          <c:extLst>
            <c:ext xmlns:c16="http://schemas.microsoft.com/office/drawing/2014/chart" uri="{C3380CC4-5D6E-409C-BE32-E72D297353CC}">
              <c16:uniqueId val="{00000002-62D5-4E97-B3B0-3830FECB2255}"/>
            </c:ext>
          </c:extLst>
        </c:ser>
        <c:dLbls>
          <c:showLegendKey val="0"/>
          <c:showVal val="0"/>
          <c:showCatName val="0"/>
          <c:showSerName val="0"/>
          <c:showPercent val="0"/>
          <c:showBubbleSize val="0"/>
        </c:dLbls>
        <c:gapWidth val="182"/>
        <c:axId val="2033473535"/>
        <c:axId val="2033470655"/>
      </c:barChart>
      <c:catAx>
        <c:axId val="2033473535"/>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033470655"/>
        <c:crosses val="autoZero"/>
        <c:auto val="1"/>
        <c:lblAlgn val="ctr"/>
        <c:lblOffset val="100"/>
        <c:noMultiLvlLbl val="0"/>
      </c:catAx>
      <c:valAx>
        <c:axId val="2033470655"/>
        <c:scaling>
          <c:orientation val="minMax"/>
        </c:scaling>
        <c:delete val="0"/>
        <c:axPos val="t"/>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033473535"/>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sz="1600" b="1" i="0" u="none" strike="noStrike" baseline="0" dirty="0">
                <a:effectLst/>
              </a:rPr>
              <a:t>Compromise in politics: too much or not enough?</a:t>
            </a:r>
            <a:endParaRPr lang="en-US" sz="1600" b="1"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clustered"/>
        <c:varyColors val="0"/>
        <c:ser>
          <c:idx val="0"/>
          <c:order val="0"/>
          <c:tx>
            <c:strRef>
              <c:f>Sheet1!$B$1</c:f>
              <c:strCache>
                <c:ptCount val="1"/>
                <c:pt idx="0">
                  <c:v>Canada</c:v>
                </c:pt>
              </c:strCache>
            </c:strRef>
          </c:tx>
          <c:spPr>
            <a:solidFill>
              <a:schemeClr val="accent1">
                <a:lumMod val="60000"/>
                <a:lumOff val="40000"/>
              </a:schemeClr>
            </a:solidFill>
            <a:ln>
              <a:noFill/>
            </a:ln>
            <a:effectLst/>
          </c:spPr>
          <c:invertIfNegative val="0"/>
          <c:dPt>
            <c:idx val="1"/>
            <c:invertIfNegative val="0"/>
            <c:bubble3D val="0"/>
            <c:spPr>
              <a:solidFill>
                <a:schemeClr val="accent5">
                  <a:lumMod val="60000"/>
                  <a:lumOff val="40000"/>
                </a:schemeClr>
              </a:solidFill>
              <a:ln>
                <a:noFill/>
              </a:ln>
              <a:effectLst/>
            </c:spPr>
            <c:extLst>
              <c:ext xmlns:c16="http://schemas.microsoft.com/office/drawing/2014/chart" uri="{C3380CC4-5D6E-409C-BE32-E72D297353CC}">
                <c16:uniqueId val="{00000005-20F2-46F5-A45E-CD549374DF13}"/>
              </c:ext>
            </c:extLst>
          </c:dPt>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There’s not enough compromise in politics today. People need to realize there’s usually more than one right way to get things done.</c:v>
                </c:pt>
                <c:pt idx="1">
                  <c:v>There’s too much compromise in politics today. People need to realize there’s usually only one right way to get things done.</c:v>
                </c:pt>
              </c:strCache>
            </c:strRef>
          </c:cat>
          <c:val>
            <c:numRef>
              <c:f>Sheet1!$B$2:$B$3</c:f>
              <c:numCache>
                <c:formatCode>General</c:formatCode>
                <c:ptCount val="2"/>
                <c:pt idx="0">
                  <c:v>73</c:v>
                </c:pt>
                <c:pt idx="1">
                  <c:v>27</c:v>
                </c:pt>
              </c:numCache>
            </c:numRef>
          </c:val>
          <c:extLst>
            <c:ext xmlns:c16="http://schemas.microsoft.com/office/drawing/2014/chart" uri="{C3380CC4-5D6E-409C-BE32-E72D297353CC}">
              <c16:uniqueId val="{00000000-20F2-46F5-A45E-CD549374DF13}"/>
            </c:ext>
          </c:extLst>
        </c:ser>
        <c:ser>
          <c:idx val="1"/>
          <c:order val="1"/>
          <c:tx>
            <c:strRef>
              <c:f>Sheet1!$C$1</c:f>
              <c:strCache>
                <c:ptCount val="1"/>
                <c:pt idx="0">
                  <c:v>Series 2</c:v>
                </c:pt>
              </c:strCache>
            </c:strRef>
          </c:tx>
          <c:spPr>
            <a:solidFill>
              <a:schemeClr val="accent2"/>
            </a:solidFill>
            <a:ln>
              <a:noFill/>
            </a:ln>
            <a:effectLst/>
          </c:spPr>
          <c:invertIfNegative val="0"/>
          <c:cat>
            <c:strRef>
              <c:f>Sheet1!$A$2:$A$3</c:f>
              <c:strCache>
                <c:ptCount val="2"/>
                <c:pt idx="0">
                  <c:v>There’s not enough compromise in politics today. People need to realize there’s usually more than one right way to get things done.</c:v>
                </c:pt>
                <c:pt idx="1">
                  <c:v>There’s too much compromise in politics today. People need to realize there’s usually only one right way to get things done.</c:v>
                </c:pt>
              </c:strCache>
            </c:strRef>
          </c:cat>
          <c:val>
            <c:numRef>
              <c:f>Sheet1!$C$2:$C$3</c:f>
            </c:numRef>
          </c:val>
          <c:extLst>
            <c:ext xmlns:c16="http://schemas.microsoft.com/office/drawing/2014/chart" uri="{C3380CC4-5D6E-409C-BE32-E72D297353CC}">
              <c16:uniqueId val="{00000001-20F2-46F5-A45E-CD549374DF13}"/>
            </c:ext>
          </c:extLst>
        </c:ser>
        <c:ser>
          <c:idx val="2"/>
          <c:order val="2"/>
          <c:tx>
            <c:strRef>
              <c:f>Sheet1!$D$1</c:f>
              <c:strCache>
                <c:ptCount val="1"/>
                <c:pt idx="0">
                  <c:v>Series 3</c:v>
                </c:pt>
              </c:strCache>
            </c:strRef>
          </c:tx>
          <c:spPr>
            <a:solidFill>
              <a:schemeClr val="accent3"/>
            </a:solidFill>
            <a:ln>
              <a:noFill/>
            </a:ln>
            <a:effectLst/>
          </c:spPr>
          <c:invertIfNegative val="0"/>
          <c:cat>
            <c:strRef>
              <c:f>Sheet1!$A$2:$A$3</c:f>
              <c:strCache>
                <c:ptCount val="2"/>
                <c:pt idx="0">
                  <c:v>There’s not enough compromise in politics today. People need to realize there’s usually more than one right way to get things done.</c:v>
                </c:pt>
                <c:pt idx="1">
                  <c:v>There’s too much compromise in politics today. People need to realize there’s usually only one right way to get things done.</c:v>
                </c:pt>
              </c:strCache>
            </c:strRef>
          </c:cat>
          <c:val>
            <c:numRef>
              <c:f>Sheet1!$D$2:$D$3</c:f>
            </c:numRef>
          </c:val>
          <c:extLst>
            <c:ext xmlns:c16="http://schemas.microsoft.com/office/drawing/2014/chart" uri="{C3380CC4-5D6E-409C-BE32-E72D297353CC}">
              <c16:uniqueId val="{00000002-20F2-46F5-A45E-CD549374DF13}"/>
            </c:ext>
          </c:extLst>
        </c:ser>
        <c:dLbls>
          <c:showLegendKey val="0"/>
          <c:showVal val="0"/>
          <c:showCatName val="0"/>
          <c:showSerName val="0"/>
          <c:showPercent val="0"/>
          <c:showBubbleSize val="0"/>
        </c:dLbls>
        <c:gapWidth val="182"/>
        <c:axId val="2033473535"/>
        <c:axId val="2033470655"/>
      </c:barChart>
      <c:catAx>
        <c:axId val="2033473535"/>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033470655"/>
        <c:crosses val="autoZero"/>
        <c:auto val="1"/>
        <c:lblAlgn val="ctr"/>
        <c:lblOffset val="100"/>
        <c:noMultiLvlLbl val="0"/>
      </c:catAx>
      <c:valAx>
        <c:axId val="2033470655"/>
        <c:scaling>
          <c:orientation val="minMax"/>
        </c:scaling>
        <c:delete val="0"/>
        <c:axPos val="t"/>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033473535"/>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2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sz="1600" b="1" i="0" u="none" strike="noStrike" baseline="0" dirty="0">
                <a:effectLst/>
              </a:rPr>
              <a:t>When community groups and organizations are active in politics…</a:t>
            </a:r>
            <a:endParaRPr lang="en-US" sz="1600" b="1"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clustered"/>
        <c:varyColors val="0"/>
        <c:ser>
          <c:idx val="0"/>
          <c:order val="0"/>
          <c:tx>
            <c:strRef>
              <c:f>Sheet1!$B$1</c:f>
              <c:strCache>
                <c:ptCount val="1"/>
                <c:pt idx="0">
                  <c:v>Canada</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...it strengthens our democracy because they bring people’s concerns to the attention of our political leaders.</c:v>
                </c:pt>
                <c:pt idx="1">
                  <c:v>...it weakens our democracy because they make it harder for political leaders to hear directly from the people.</c:v>
                </c:pt>
              </c:strCache>
            </c:strRef>
          </c:cat>
          <c:val>
            <c:numRef>
              <c:f>Sheet1!$B$2:$B$3</c:f>
            </c:numRef>
          </c:val>
          <c:extLst>
            <c:ext xmlns:c16="http://schemas.microsoft.com/office/drawing/2014/chart" uri="{C3380CC4-5D6E-409C-BE32-E72D297353CC}">
              <c16:uniqueId val="{00000000-62D5-4E97-B3B0-3830FECB2255}"/>
            </c:ext>
          </c:extLst>
        </c:ser>
        <c:ser>
          <c:idx val="1"/>
          <c:order val="1"/>
          <c:tx>
            <c:strRef>
              <c:f>Sheet1!$C$1</c:f>
              <c:strCache>
                <c:ptCount val="1"/>
                <c:pt idx="0">
                  <c:v>Left</c:v>
                </c:pt>
              </c:strCache>
            </c:strRef>
          </c:tx>
          <c:spPr>
            <a:solidFill>
              <a:srgbClr val="FF0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...it strengthens our democracy because they bring people’s concerns to the attention of our political leaders.</c:v>
                </c:pt>
                <c:pt idx="1">
                  <c:v>...it weakens our democracy because they make it harder for political leaders to hear directly from the people.</c:v>
                </c:pt>
              </c:strCache>
            </c:strRef>
          </c:cat>
          <c:val>
            <c:numRef>
              <c:f>Sheet1!$C$2:$C$3</c:f>
              <c:numCache>
                <c:formatCode>General</c:formatCode>
                <c:ptCount val="2"/>
                <c:pt idx="0">
                  <c:v>87</c:v>
                </c:pt>
                <c:pt idx="1">
                  <c:v>13</c:v>
                </c:pt>
              </c:numCache>
            </c:numRef>
          </c:val>
          <c:extLst>
            <c:ext xmlns:c16="http://schemas.microsoft.com/office/drawing/2014/chart" uri="{C3380CC4-5D6E-409C-BE32-E72D297353CC}">
              <c16:uniqueId val="{00000001-62D5-4E97-B3B0-3830FECB2255}"/>
            </c:ext>
          </c:extLst>
        </c:ser>
        <c:ser>
          <c:idx val="2"/>
          <c:order val="2"/>
          <c:tx>
            <c:strRef>
              <c:f>Sheet1!$D$1</c:f>
              <c:strCache>
                <c:ptCount val="1"/>
                <c:pt idx="0">
                  <c:v>Centre</c:v>
                </c:pt>
              </c:strCache>
            </c:strRef>
          </c:tx>
          <c:spPr>
            <a:solidFill>
              <a:schemeClr val="accent3">
                <a:lumMod val="40000"/>
                <a:lumOff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...it strengthens our democracy because they bring people’s concerns to the attention of our political leaders.</c:v>
                </c:pt>
                <c:pt idx="1">
                  <c:v>...it weakens our democracy because they make it harder for political leaders to hear directly from the people.</c:v>
                </c:pt>
              </c:strCache>
            </c:strRef>
          </c:cat>
          <c:val>
            <c:numRef>
              <c:f>Sheet1!$D$2:$D$3</c:f>
              <c:numCache>
                <c:formatCode>General</c:formatCode>
                <c:ptCount val="2"/>
                <c:pt idx="0">
                  <c:v>75</c:v>
                </c:pt>
                <c:pt idx="1">
                  <c:v>25</c:v>
                </c:pt>
              </c:numCache>
            </c:numRef>
          </c:val>
          <c:extLst>
            <c:ext xmlns:c16="http://schemas.microsoft.com/office/drawing/2014/chart" uri="{C3380CC4-5D6E-409C-BE32-E72D297353CC}">
              <c16:uniqueId val="{00000002-62D5-4E97-B3B0-3830FECB2255}"/>
            </c:ext>
          </c:extLst>
        </c:ser>
        <c:ser>
          <c:idx val="3"/>
          <c:order val="3"/>
          <c:tx>
            <c:strRef>
              <c:f>Sheet1!$E$1</c:f>
              <c:strCache>
                <c:ptCount val="1"/>
                <c:pt idx="0">
                  <c:v>Right</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...it strengthens our democracy because they bring people’s concerns to the attention of our political leaders.</c:v>
                </c:pt>
                <c:pt idx="1">
                  <c:v>...it weakens our democracy because they make it harder for political leaders to hear directly from the people.</c:v>
                </c:pt>
              </c:strCache>
            </c:strRef>
          </c:cat>
          <c:val>
            <c:numRef>
              <c:f>Sheet1!$E$2:$E$3</c:f>
              <c:numCache>
                <c:formatCode>General</c:formatCode>
                <c:ptCount val="2"/>
                <c:pt idx="0">
                  <c:v>65</c:v>
                </c:pt>
                <c:pt idx="1">
                  <c:v>35</c:v>
                </c:pt>
              </c:numCache>
            </c:numRef>
          </c:val>
          <c:extLst>
            <c:ext xmlns:c16="http://schemas.microsoft.com/office/drawing/2014/chart" uri="{C3380CC4-5D6E-409C-BE32-E72D297353CC}">
              <c16:uniqueId val="{00000000-CF39-4D67-94BC-0EB08D874EE4}"/>
            </c:ext>
          </c:extLst>
        </c:ser>
        <c:dLbls>
          <c:showLegendKey val="0"/>
          <c:showVal val="0"/>
          <c:showCatName val="0"/>
          <c:showSerName val="0"/>
          <c:showPercent val="0"/>
          <c:showBubbleSize val="0"/>
        </c:dLbls>
        <c:gapWidth val="182"/>
        <c:axId val="2033473535"/>
        <c:axId val="2033470655"/>
      </c:barChart>
      <c:catAx>
        <c:axId val="2033473535"/>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033470655"/>
        <c:crosses val="autoZero"/>
        <c:auto val="1"/>
        <c:lblAlgn val="ctr"/>
        <c:lblOffset val="100"/>
        <c:noMultiLvlLbl val="0"/>
      </c:catAx>
      <c:valAx>
        <c:axId val="2033470655"/>
        <c:scaling>
          <c:orientation val="minMax"/>
        </c:scaling>
        <c:delete val="0"/>
        <c:axPos val="t"/>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033473535"/>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2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sz="1600" b="1" i="0" u="none" strike="noStrike" baseline="0" dirty="0">
                <a:effectLst/>
              </a:rPr>
              <a:t>Compromise in politics: too much or not enough?</a:t>
            </a:r>
            <a:endParaRPr lang="en-US" sz="1600" b="1"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clustered"/>
        <c:varyColors val="0"/>
        <c:ser>
          <c:idx val="0"/>
          <c:order val="0"/>
          <c:tx>
            <c:strRef>
              <c:f>Sheet1!$B$1</c:f>
              <c:strCache>
                <c:ptCount val="1"/>
                <c:pt idx="0">
                  <c:v>Canada</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There’s not enough compromise in politics today. People need to realize there’s usually more than one right way to get things done.</c:v>
                </c:pt>
                <c:pt idx="1">
                  <c:v>There’s too much compromise in politics today. People need to realize there’s usually only one right way to get things done.</c:v>
                </c:pt>
              </c:strCache>
            </c:strRef>
          </c:cat>
          <c:val>
            <c:numRef>
              <c:f>Sheet1!$B$2:$B$3</c:f>
            </c:numRef>
          </c:val>
          <c:extLst>
            <c:ext xmlns:c16="http://schemas.microsoft.com/office/drawing/2014/chart" uri="{C3380CC4-5D6E-409C-BE32-E72D297353CC}">
              <c16:uniqueId val="{00000000-20F2-46F5-A45E-CD549374DF13}"/>
            </c:ext>
          </c:extLst>
        </c:ser>
        <c:ser>
          <c:idx val="1"/>
          <c:order val="1"/>
          <c:tx>
            <c:strRef>
              <c:f>Sheet1!$C$1</c:f>
              <c:strCache>
                <c:ptCount val="1"/>
                <c:pt idx="0">
                  <c:v>Series 2</c:v>
                </c:pt>
              </c:strCache>
            </c:strRef>
          </c:tx>
          <c:spPr>
            <a:solidFill>
              <a:schemeClr val="accent2"/>
            </a:solidFill>
            <a:ln>
              <a:noFill/>
            </a:ln>
            <a:effectLst/>
          </c:spPr>
          <c:invertIfNegative val="0"/>
          <c:cat>
            <c:strRef>
              <c:f>Sheet1!$A$2:$A$3</c:f>
              <c:strCache>
                <c:ptCount val="2"/>
                <c:pt idx="0">
                  <c:v>There’s not enough compromise in politics today. People need to realize there’s usually more than one right way to get things done.</c:v>
                </c:pt>
                <c:pt idx="1">
                  <c:v>There’s too much compromise in politics today. People need to realize there’s usually only one right way to get things done.</c:v>
                </c:pt>
              </c:strCache>
            </c:strRef>
          </c:cat>
          <c:val>
            <c:numRef>
              <c:f>Sheet1!$C$2:$C$3</c:f>
            </c:numRef>
          </c:val>
          <c:extLst>
            <c:ext xmlns:c16="http://schemas.microsoft.com/office/drawing/2014/chart" uri="{C3380CC4-5D6E-409C-BE32-E72D297353CC}">
              <c16:uniqueId val="{00000001-20F2-46F5-A45E-CD549374DF13}"/>
            </c:ext>
          </c:extLst>
        </c:ser>
        <c:ser>
          <c:idx val="2"/>
          <c:order val="2"/>
          <c:tx>
            <c:strRef>
              <c:f>Sheet1!$D$1</c:f>
              <c:strCache>
                <c:ptCount val="1"/>
                <c:pt idx="0">
                  <c:v>Series 3</c:v>
                </c:pt>
              </c:strCache>
            </c:strRef>
          </c:tx>
          <c:spPr>
            <a:solidFill>
              <a:schemeClr val="accent3"/>
            </a:solidFill>
            <a:ln>
              <a:noFill/>
            </a:ln>
            <a:effectLst/>
          </c:spPr>
          <c:invertIfNegative val="0"/>
          <c:cat>
            <c:strRef>
              <c:f>Sheet1!$A$2:$A$3</c:f>
              <c:strCache>
                <c:ptCount val="2"/>
                <c:pt idx="0">
                  <c:v>There’s not enough compromise in politics today. People need to realize there’s usually more than one right way to get things done.</c:v>
                </c:pt>
                <c:pt idx="1">
                  <c:v>There’s too much compromise in politics today. People need to realize there’s usually only one right way to get things done.</c:v>
                </c:pt>
              </c:strCache>
            </c:strRef>
          </c:cat>
          <c:val>
            <c:numRef>
              <c:f>Sheet1!$D$2:$D$3</c:f>
            </c:numRef>
          </c:val>
          <c:extLst>
            <c:ext xmlns:c16="http://schemas.microsoft.com/office/drawing/2014/chart" uri="{C3380CC4-5D6E-409C-BE32-E72D297353CC}">
              <c16:uniqueId val="{00000002-20F2-46F5-A45E-CD549374DF13}"/>
            </c:ext>
          </c:extLst>
        </c:ser>
        <c:ser>
          <c:idx val="3"/>
          <c:order val="3"/>
          <c:tx>
            <c:strRef>
              <c:f>Sheet1!$E$1</c:f>
              <c:strCache>
                <c:ptCount val="1"/>
                <c:pt idx="0">
                  <c:v>Left</c:v>
                </c:pt>
              </c:strCache>
            </c:strRef>
          </c:tx>
          <c:spPr>
            <a:solidFill>
              <a:srgbClr val="FF0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There’s not enough compromise in politics today. People need to realize there’s usually more than one right way to get things done.</c:v>
                </c:pt>
                <c:pt idx="1">
                  <c:v>There’s too much compromise in politics today. People need to realize there’s usually only one right way to get things done.</c:v>
                </c:pt>
              </c:strCache>
            </c:strRef>
          </c:cat>
          <c:val>
            <c:numRef>
              <c:f>Sheet1!$E$2:$E$3</c:f>
              <c:numCache>
                <c:formatCode>General</c:formatCode>
                <c:ptCount val="2"/>
                <c:pt idx="0">
                  <c:v>85</c:v>
                </c:pt>
                <c:pt idx="1">
                  <c:v>15</c:v>
                </c:pt>
              </c:numCache>
            </c:numRef>
          </c:val>
          <c:extLst>
            <c:ext xmlns:c16="http://schemas.microsoft.com/office/drawing/2014/chart" uri="{C3380CC4-5D6E-409C-BE32-E72D297353CC}">
              <c16:uniqueId val="{00000000-D544-46E1-964B-5FDE51DF0827}"/>
            </c:ext>
          </c:extLst>
        </c:ser>
        <c:ser>
          <c:idx val="4"/>
          <c:order val="4"/>
          <c:tx>
            <c:strRef>
              <c:f>Sheet1!$F$1</c:f>
              <c:strCache>
                <c:ptCount val="1"/>
                <c:pt idx="0">
                  <c:v>Centre</c:v>
                </c:pt>
              </c:strCache>
            </c:strRef>
          </c:tx>
          <c:spPr>
            <a:solidFill>
              <a:schemeClr val="accent3">
                <a:lumMod val="40000"/>
                <a:lumOff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There’s not enough compromise in politics today. People need to realize there’s usually more than one right way to get things done.</c:v>
                </c:pt>
                <c:pt idx="1">
                  <c:v>There’s too much compromise in politics today. People need to realize there’s usually only one right way to get things done.</c:v>
                </c:pt>
              </c:strCache>
            </c:strRef>
          </c:cat>
          <c:val>
            <c:numRef>
              <c:f>Sheet1!$F$2:$F$3</c:f>
              <c:numCache>
                <c:formatCode>General</c:formatCode>
                <c:ptCount val="2"/>
                <c:pt idx="0">
                  <c:v>74</c:v>
                </c:pt>
                <c:pt idx="1">
                  <c:v>26</c:v>
                </c:pt>
              </c:numCache>
            </c:numRef>
          </c:val>
          <c:extLst>
            <c:ext xmlns:c16="http://schemas.microsoft.com/office/drawing/2014/chart" uri="{C3380CC4-5D6E-409C-BE32-E72D297353CC}">
              <c16:uniqueId val="{00000001-D544-46E1-964B-5FDE51DF0827}"/>
            </c:ext>
          </c:extLst>
        </c:ser>
        <c:ser>
          <c:idx val="5"/>
          <c:order val="5"/>
          <c:tx>
            <c:strRef>
              <c:f>Sheet1!$G$1</c:f>
              <c:strCache>
                <c:ptCount val="1"/>
                <c:pt idx="0">
                  <c:v>Right</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There’s not enough compromise in politics today. People need to realize there’s usually more than one right way to get things done.</c:v>
                </c:pt>
                <c:pt idx="1">
                  <c:v>There’s too much compromise in politics today. People need to realize there’s usually only one right way to get things done.</c:v>
                </c:pt>
              </c:strCache>
            </c:strRef>
          </c:cat>
          <c:val>
            <c:numRef>
              <c:f>Sheet1!$G$2:$G$3</c:f>
              <c:numCache>
                <c:formatCode>General</c:formatCode>
                <c:ptCount val="2"/>
                <c:pt idx="0">
                  <c:v>59</c:v>
                </c:pt>
                <c:pt idx="1">
                  <c:v>41</c:v>
                </c:pt>
              </c:numCache>
            </c:numRef>
          </c:val>
          <c:extLst>
            <c:ext xmlns:c16="http://schemas.microsoft.com/office/drawing/2014/chart" uri="{C3380CC4-5D6E-409C-BE32-E72D297353CC}">
              <c16:uniqueId val="{00000002-D544-46E1-964B-5FDE51DF0827}"/>
            </c:ext>
          </c:extLst>
        </c:ser>
        <c:dLbls>
          <c:showLegendKey val="0"/>
          <c:showVal val="0"/>
          <c:showCatName val="0"/>
          <c:showSerName val="0"/>
          <c:showPercent val="0"/>
          <c:showBubbleSize val="0"/>
        </c:dLbls>
        <c:gapWidth val="182"/>
        <c:axId val="2033473535"/>
        <c:axId val="2033470655"/>
      </c:barChart>
      <c:catAx>
        <c:axId val="2033473535"/>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033470655"/>
        <c:crosses val="autoZero"/>
        <c:auto val="1"/>
        <c:lblAlgn val="ctr"/>
        <c:lblOffset val="100"/>
        <c:noMultiLvlLbl val="0"/>
      </c:catAx>
      <c:valAx>
        <c:axId val="2033470655"/>
        <c:scaling>
          <c:orientation val="minMax"/>
        </c:scaling>
        <c:delete val="0"/>
        <c:axPos val="t"/>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033473535"/>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Aptos" panose="020B0004020202020204" pitchFamily="34" charset="0"/>
                <a:ea typeface="+mn-ea"/>
                <a:cs typeface="+mn-cs"/>
              </a:defRPr>
            </a:pPr>
            <a:r>
              <a:rPr lang="en-US" sz="1600" b="1" dirty="0"/>
              <a:t>Agree or disagree: </a:t>
            </a:r>
          </a:p>
          <a:p>
            <a:pPr>
              <a:defRPr/>
            </a:pPr>
            <a:r>
              <a:rPr lang="en-US" sz="1600" b="1" dirty="0"/>
              <a:t>“Overall, there is too much immigration to Canada”</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Aptos" panose="020B0004020202020204" pitchFamily="34" charset="0"/>
              <a:ea typeface="+mn-ea"/>
              <a:cs typeface="+mn-cs"/>
            </a:defRPr>
          </a:pPr>
          <a:endParaRPr lang="en-US"/>
        </a:p>
      </c:txPr>
    </c:title>
    <c:autoTitleDeleted val="0"/>
    <c:plotArea>
      <c:layout/>
      <c:lineChart>
        <c:grouping val="standard"/>
        <c:varyColors val="0"/>
        <c:ser>
          <c:idx val="0"/>
          <c:order val="0"/>
          <c:tx>
            <c:strRef>
              <c:f>Sheet1!$B$1</c:f>
              <c:strCache>
                <c:ptCount val="1"/>
                <c:pt idx="0">
                  <c:v>Agree</c:v>
                </c:pt>
              </c:strCache>
            </c:strRef>
          </c:tx>
          <c:spPr>
            <a:ln w="50800" cap="rnd">
              <a:solidFill>
                <a:schemeClr val="bg2">
                  <a:lumMod val="25000"/>
                </a:schemeClr>
              </a:solidFill>
              <a:round/>
            </a:ln>
            <a:effectLst/>
          </c:spPr>
          <c:marker>
            <c:symbol val="circle"/>
            <c:size val="9"/>
            <c:spPr>
              <a:solidFill>
                <a:schemeClr val="bg2">
                  <a:lumMod val="75000"/>
                </a:schemeClr>
              </a:solidFill>
              <a:ln w="9525">
                <a:solidFill>
                  <a:schemeClr val="accent5">
                    <a:lumMod val="50000"/>
                  </a:schemeClr>
                </a:solidFill>
              </a:ln>
              <a:effectLst/>
            </c:spPr>
          </c:marker>
          <c:dLbls>
            <c:dLbl>
              <c:idx val="13"/>
              <c:dLblPos val="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C4CE-430A-BCF4-FBD8CEC6CD60}"/>
                </c:ext>
              </c:extLst>
            </c:dLbl>
            <c:dLbl>
              <c:idx val="15"/>
              <c:dLblPos val="b"/>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2857-4B41-A6A1-9348B2952B51}"/>
                </c:ext>
              </c:extLst>
            </c:dLbl>
            <c:dLbl>
              <c:idx val="32"/>
              <c:dLblPos val="b"/>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2857-4B41-A6A1-9348B2952B51}"/>
                </c:ext>
              </c:extLst>
            </c:dLbl>
            <c:dLbl>
              <c:idx val="33"/>
              <c:dLblPos val="b"/>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2857-4B41-A6A1-9348B2952B51}"/>
                </c:ext>
              </c:extLst>
            </c:dLbl>
            <c:dLbl>
              <c:idx val="34"/>
              <c:dLblPos val="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C4CE-430A-BCF4-FBD8CEC6CD60}"/>
                </c:ext>
              </c:extLst>
            </c:dLbl>
            <c:dLbl>
              <c:idx val="35"/>
              <c:dLblPos val="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C4CE-430A-BCF4-FBD8CEC6CD60}"/>
                </c:ext>
              </c:extLst>
            </c:dLbl>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lumMod val="75000"/>
                        <a:lumOff val="25000"/>
                      </a:schemeClr>
                    </a:solidFill>
                    <a:latin typeface="Aptos" panose="020B0004020202020204" pitchFamily="34" charset="0"/>
                    <a:ea typeface="+mn-ea"/>
                    <a:cs typeface="+mn-cs"/>
                  </a:defRPr>
                </a:pPr>
                <a:endParaRPr lang="en-US"/>
              </a:p>
            </c:txPr>
            <c:dLblPos val="b"/>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Sheet1!$A$2:$A$37</c:f>
              <c:strCache>
                <c:ptCount val="36"/>
                <c:pt idx="0">
                  <c:v>1977</c:v>
                </c:pt>
                <c:pt idx="1">
                  <c:v>1980</c:v>
                </c:pt>
                <c:pt idx="2">
                  <c:v>1983</c:v>
                </c:pt>
                <c:pt idx="3">
                  <c:v>1986</c:v>
                </c:pt>
                <c:pt idx="4">
                  <c:v>1987</c:v>
                </c:pt>
                <c:pt idx="5">
                  <c:v>1988</c:v>
                </c:pt>
                <c:pt idx="6">
                  <c:v>1989</c:v>
                </c:pt>
                <c:pt idx="7">
                  <c:v>1990</c:v>
                </c:pt>
                <c:pt idx="8">
                  <c:v>1991</c:v>
                </c:pt>
                <c:pt idx="9">
                  <c:v>1992</c:v>
                </c:pt>
                <c:pt idx="10">
                  <c:v>1993</c:v>
                </c:pt>
                <c:pt idx="11">
                  <c:v>1994</c:v>
                </c:pt>
                <c:pt idx="12">
                  <c:v>1997</c:v>
                </c:pt>
                <c:pt idx="13">
                  <c:v>1998</c:v>
                </c:pt>
                <c:pt idx="14">
                  <c:v>2000</c:v>
                </c:pt>
                <c:pt idx="15">
                  <c:v>2002</c:v>
                </c:pt>
                <c:pt idx="16">
                  <c:v>2003</c:v>
                </c:pt>
                <c:pt idx="17">
                  <c:v>2005</c:v>
                </c:pt>
                <c:pt idx="18">
                  <c:v>2006</c:v>
                </c:pt>
                <c:pt idx="19">
                  <c:v>2008</c:v>
                </c:pt>
                <c:pt idx="20">
                  <c:v>2010</c:v>
                </c:pt>
                <c:pt idx="21">
                  <c:v>2011</c:v>
                </c:pt>
                <c:pt idx="22">
                  <c:v>2012</c:v>
                </c:pt>
                <c:pt idx="23">
                  <c:v>2015</c:v>
                </c:pt>
                <c:pt idx="24">
                  <c:v>2016</c:v>
                </c:pt>
                <c:pt idx="25">
                  <c:v>2017</c:v>
                </c:pt>
                <c:pt idx="26">
                  <c:v>Feb. 2018</c:v>
                </c:pt>
                <c:pt idx="27">
                  <c:v>Oct. 2018</c:v>
                </c:pt>
                <c:pt idx="28">
                  <c:v>Apr. 2019</c:v>
                </c:pt>
                <c:pt idx="29">
                  <c:v>Oct. 2019</c:v>
                </c:pt>
                <c:pt idx="30">
                  <c:v>Sept. 2020</c:v>
                </c:pt>
                <c:pt idx="31">
                  <c:v>Sept. 2021</c:v>
                </c:pt>
                <c:pt idx="32">
                  <c:v>Sept. 2022</c:v>
                </c:pt>
                <c:pt idx="33">
                  <c:v>Sept. 2023</c:v>
                </c:pt>
                <c:pt idx="34">
                  <c:v>Sept. 2024</c:v>
                </c:pt>
                <c:pt idx="35">
                  <c:v>Sept. 2025</c:v>
                </c:pt>
              </c:strCache>
            </c:strRef>
          </c:cat>
          <c:val>
            <c:numRef>
              <c:f>Sheet1!$B$2:$B$37</c:f>
              <c:numCache>
                <c:formatCode>General</c:formatCode>
                <c:ptCount val="36"/>
                <c:pt idx="0">
                  <c:v>61</c:v>
                </c:pt>
                <c:pt idx="1">
                  <c:v>59</c:v>
                </c:pt>
                <c:pt idx="2">
                  <c:v>69</c:v>
                </c:pt>
                <c:pt idx="3">
                  <c:v>66</c:v>
                </c:pt>
                <c:pt idx="4">
                  <c:v>65</c:v>
                </c:pt>
                <c:pt idx="5">
                  <c:v>64</c:v>
                </c:pt>
                <c:pt idx="6">
                  <c:v>57</c:v>
                </c:pt>
                <c:pt idx="7">
                  <c:v>57</c:v>
                </c:pt>
                <c:pt idx="8">
                  <c:v>62</c:v>
                </c:pt>
                <c:pt idx="9">
                  <c:v>63</c:v>
                </c:pt>
                <c:pt idx="10">
                  <c:v>70</c:v>
                </c:pt>
                <c:pt idx="11">
                  <c:v>70</c:v>
                </c:pt>
                <c:pt idx="12">
                  <c:v>67</c:v>
                </c:pt>
                <c:pt idx="13">
                  <c:v>54</c:v>
                </c:pt>
                <c:pt idx="14">
                  <c:v>45</c:v>
                </c:pt>
                <c:pt idx="15">
                  <c:v>44</c:v>
                </c:pt>
                <c:pt idx="16">
                  <c:v>38</c:v>
                </c:pt>
                <c:pt idx="17">
                  <c:v>33</c:v>
                </c:pt>
                <c:pt idx="18">
                  <c:v>37</c:v>
                </c:pt>
                <c:pt idx="19">
                  <c:v>31</c:v>
                </c:pt>
                <c:pt idx="20">
                  <c:v>40</c:v>
                </c:pt>
                <c:pt idx="21">
                  <c:v>38</c:v>
                </c:pt>
                <c:pt idx="22">
                  <c:v>37</c:v>
                </c:pt>
                <c:pt idx="23">
                  <c:v>38</c:v>
                </c:pt>
                <c:pt idx="24">
                  <c:v>37</c:v>
                </c:pt>
                <c:pt idx="25">
                  <c:v>35</c:v>
                </c:pt>
                <c:pt idx="26">
                  <c:v>35</c:v>
                </c:pt>
                <c:pt idx="27">
                  <c:v>35</c:v>
                </c:pt>
                <c:pt idx="28">
                  <c:v>35</c:v>
                </c:pt>
                <c:pt idx="29">
                  <c:v>34</c:v>
                </c:pt>
                <c:pt idx="30">
                  <c:v>27</c:v>
                </c:pt>
                <c:pt idx="31">
                  <c:v>29</c:v>
                </c:pt>
                <c:pt idx="32">
                  <c:v>27</c:v>
                </c:pt>
                <c:pt idx="33">
                  <c:v>44</c:v>
                </c:pt>
                <c:pt idx="34">
                  <c:v>58</c:v>
                </c:pt>
                <c:pt idx="35">
                  <c:v>56</c:v>
                </c:pt>
              </c:numCache>
            </c:numRef>
          </c:val>
          <c:smooth val="0"/>
          <c:extLst>
            <c:ext xmlns:c16="http://schemas.microsoft.com/office/drawing/2014/chart" uri="{C3380CC4-5D6E-409C-BE32-E72D297353CC}">
              <c16:uniqueId val="{00000000-7FA0-46C9-A691-C799CC4EEA15}"/>
            </c:ext>
          </c:extLst>
        </c:ser>
        <c:ser>
          <c:idx val="1"/>
          <c:order val="1"/>
          <c:tx>
            <c:strRef>
              <c:f>Sheet1!$C$1</c:f>
              <c:strCache>
                <c:ptCount val="1"/>
                <c:pt idx="0">
                  <c:v>Disagree</c:v>
                </c:pt>
              </c:strCache>
            </c:strRef>
          </c:tx>
          <c:spPr>
            <a:ln w="50800" cap="rnd">
              <a:solidFill>
                <a:schemeClr val="accent6">
                  <a:lumMod val="60000"/>
                  <a:lumOff val="40000"/>
                </a:schemeClr>
              </a:solidFill>
              <a:round/>
            </a:ln>
            <a:effectLst/>
          </c:spPr>
          <c:marker>
            <c:symbol val="diamond"/>
            <c:size val="9"/>
            <c:spPr>
              <a:solidFill>
                <a:srgbClr val="FF0000"/>
              </a:solidFill>
              <a:ln w="9525">
                <a:solidFill>
                  <a:schemeClr val="bg1"/>
                </a:solidFill>
              </a:ln>
              <a:effectLst/>
            </c:spPr>
          </c:marker>
          <c:dLbls>
            <c:dLbl>
              <c:idx val="13"/>
              <c:dLblPos val="b"/>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C4CE-430A-BCF4-FBD8CEC6CD60}"/>
                </c:ext>
              </c:extLst>
            </c:dLbl>
            <c:dLbl>
              <c:idx val="15"/>
              <c:layout>
                <c:manualLayout>
                  <c:x val="-2.5253190831171748E-2"/>
                  <c:y val="-4.212882071297290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2857-4B41-A6A1-9348B2952B51}"/>
                </c:ext>
              </c:extLst>
            </c:dLbl>
            <c:dLbl>
              <c:idx val="32"/>
              <c:dLblPos val="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2857-4B41-A6A1-9348B2952B51}"/>
                </c:ext>
              </c:extLst>
            </c:dLbl>
            <c:dLbl>
              <c:idx val="33"/>
              <c:dLblPos val="l"/>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2857-4B41-A6A1-9348B2952B51}"/>
                </c:ext>
              </c:extLst>
            </c:dLbl>
            <c:dLbl>
              <c:idx val="34"/>
              <c:dLblPos val="b"/>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C4CE-430A-BCF4-FBD8CEC6CD60}"/>
                </c:ext>
              </c:extLst>
            </c:dLbl>
            <c:dLbl>
              <c:idx val="35"/>
              <c:dLblPos val="b"/>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C4CE-430A-BCF4-FBD8CEC6CD60}"/>
                </c:ext>
              </c:extLst>
            </c:dLbl>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lumMod val="75000"/>
                        <a:lumOff val="25000"/>
                      </a:schemeClr>
                    </a:solidFill>
                    <a:latin typeface="Aptos" panose="020B0004020202020204" pitchFamily="34" charset="0"/>
                    <a:ea typeface="+mn-ea"/>
                    <a:cs typeface="+mn-cs"/>
                  </a:defRPr>
                </a:pPr>
                <a:endParaRPr lang="en-US"/>
              </a:p>
            </c:txPr>
            <c:dLblPos val="b"/>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Sheet1!$A$2:$A$37</c:f>
              <c:strCache>
                <c:ptCount val="36"/>
                <c:pt idx="0">
                  <c:v>1977</c:v>
                </c:pt>
                <c:pt idx="1">
                  <c:v>1980</c:v>
                </c:pt>
                <c:pt idx="2">
                  <c:v>1983</c:v>
                </c:pt>
                <c:pt idx="3">
                  <c:v>1986</c:v>
                </c:pt>
                <c:pt idx="4">
                  <c:v>1987</c:v>
                </c:pt>
                <c:pt idx="5">
                  <c:v>1988</c:v>
                </c:pt>
                <c:pt idx="6">
                  <c:v>1989</c:v>
                </c:pt>
                <c:pt idx="7">
                  <c:v>1990</c:v>
                </c:pt>
                <c:pt idx="8">
                  <c:v>1991</c:v>
                </c:pt>
                <c:pt idx="9">
                  <c:v>1992</c:v>
                </c:pt>
                <c:pt idx="10">
                  <c:v>1993</c:v>
                </c:pt>
                <c:pt idx="11">
                  <c:v>1994</c:v>
                </c:pt>
                <c:pt idx="12">
                  <c:v>1997</c:v>
                </c:pt>
                <c:pt idx="13">
                  <c:v>1998</c:v>
                </c:pt>
                <c:pt idx="14">
                  <c:v>2000</c:v>
                </c:pt>
                <c:pt idx="15">
                  <c:v>2002</c:v>
                </c:pt>
                <c:pt idx="16">
                  <c:v>2003</c:v>
                </c:pt>
                <c:pt idx="17">
                  <c:v>2005</c:v>
                </c:pt>
                <c:pt idx="18">
                  <c:v>2006</c:v>
                </c:pt>
                <c:pt idx="19">
                  <c:v>2008</c:v>
                </c:pt>
                <c:pt idx="20">
                  <c:v>2010</c:v>
                </c:pt>
                <c:pt idx="21">
                  <c:v>2011</c:v>
                </c:pt>
                <c:pt idx="22">
                  <c:v>2012</c:v>
                </c:pt>
                <c:pt idx="23">
                  <c:v>2015</c:v>
                </c:pt>
                <c:pt idx="24">
                  <c:v>2016</c:v>
                </c:pt>
                <c:pt idx="25">
                  <c:v>2017</c:v>
                </c:pt>
                <c:pt idx="26">
                  <c:v>Feb. 2018</c:v>
                </c:pt>
                <c:pt idx="27">
                  <c:v>Oct. 2018</c:v>
                </c:pt>
                <c:pt idx="28">
                  <c:v>Apr. 2019</c:v>
                </c:pt>
                <c:pt idx="29">
                  <c:v>Oct. 2019</c:v>
                </c:pt>
                <c:pt idx="30">
                  <c:v>Sept. 2020</c:v>
                </c:pt>
                <c:pt idx="31">
                  <c:v>Sept. 2021</c:v>
                </c:pt>
                <c:pt idx="32">
                  <c:v>Sept. 2022</c:v>
                </c:pt>
                <c:pt idx="33">
                  <c:v>Sept. 2023</c:v>
                </c:pt>
                <c:pt idx="34">
                  <c:v>Sept. 2024</c:v>
                </c:pt>
                <c:pt idx="35">
                  <c:v>Sept. 2025</c:v>
                </c:pt>
              </c:strCache>
            </c:strRef>
          </c:cat>
          <c:val>
            <c:numRef>
              <c:f>Sheet1!$C$2:$C$37</c:f>
              <c:numCache>
                <c:formatCode>General</c:formatCode>
                <c:ptCount val="36"/>
                <c:pt idx="0">
                  <c:v>35</c:v>
                </c:pt>
                <c:pt idx="1">
                  <c:v>36</c:v>
                </c:pt>
                <c:pt idx="2">
                  <c:v>27</c:v>
                </c:pt>
                <c:pt idx="3">
                  <c:v>33</c:v>
                </c:pt>
                <c:pt idx="4">
                  <c:v>32</c:v>
                </c:pt>
                <c:pt idx="5">
                  <c:v>33</c:v>
                </c:pt>
                <c:pt idx="6">
                  <c:v>40</c:v>
                </c:pt>
                <c:pt idx="7">
                  <c:v>40</c:v>
                </c:pt>
                <c:pt idx="8">
                  <c:v>36</c:v>
                </c:pt>
                <c:pt idx="9">
                  <c:v>35</c:v>
                </c:pt>
                <c:pt idx="10">
                  <c:v>26</c:v>
                </c:pt>
                <c:pt idx="11">
                  <c:v>26</c:v>
                </c:pt>
                <c:pt idx="12">
                  <c:v>30</c:v>
                </c:pt>
                <c:pt idx="13">
                  <c:v>43</c:v>
                </c:pt>
                <c:pt idx="14">
                  <c:v>54</c:v>
                </c:pt>
                <c:pt idx="15">
                  <c:v>54</c:v>
                </c:pt>
                <c:pt idx="16">
                  <c:v>61</c:v>
                </c:pt>
                <c:pt idx="17">
                  <c:v>65</c:v>
                </c:pt>
                <c:pt idx="18">
                  <c:v>60</c:v>
                </c:pt>
                <c:pt idx="19">
                  <c:v>63</c:v>
                </c:pt>
                <c:pt idx="20">
                  <c:v>56</c:v>
                </c:pt>
                <c:pt idx="21">
                  <c:v>58</c:v>
                </c:pt>
                <c:pt idx="22">
                  <c:v>59</c:v>
                </c:pt>
                <c:pt idx="23">
                  <c:v>57</c:v>
                </c:pt>
                <c:pt idx="24">
                  <c:v>58</c:v>
                </c:pt>
                <c:pt idx="25">
                  <c:v>62</c:v>
                </c:pt>
                <c:pt idx="26">
                  <c:v>60</c:v>
                </c:pt>
                <c:pt idx="27">
                  <c:v>58</c:v>
                </c:pt>
                <c:pt idx="28">
                  <c:v>59</c:v>
                </c:pt>
                <c:pt idx="29">
                  <c:v>63</c:v>
                </c:pt>
                <c:pt idx="30">
                  <c:v>66</c:v>
                </c:pt>
                <c:pt idx="31">
                  <c:v>65</c:v>
                </c:pt>
                <c:pt idx="32">
                  <c:v>69</c:v>
                </c:pt>
                <c:pt idx="33">
                  <c:v>51</c:v>
                </c:pt>
                <c:pt idx="34">
                  <c:v>36</c:v>
                </c:pt>
                <c:pt idx="35">
                  <c:v>38</c:v>
                </c:pt>
              </c:numCache>
            </c:numRef>
          </c:val>
          <c:smooth val="0"/>
          <c:extLst>
            <c:ext xmlns:c16="http://schemas.microsoft.com/office/drawing/2014/chart" uri="{C3380CC4-5D6E-409C-BE32-E72D297353CC}">
              <c16:uniqueId val="{00000001-7FA0-46C9-A691-C799CC4EEA15}"/>
            </c:ext>
          </c:extLst>
        </c:ser>
        <c:dLbls>
          <c:showLegendKey val="0"/>
          <c:showVal val="0"/>
          <c:showCatName val="0"/>
          <c:showSerName val="0"/>
          <c:showPercent val="0"/>
          <c:showBubbleSize val="0"/>
        </c:dLbls>
        <c:marker val="1"/>
        <c:smooth val="0"/>
        <c:axId val="1300361072"/>
        <c:axId val="1300381712"/>
      </c:lineChart>
      <c:catAx>
        <c:axId val="13003610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5400000" spcFirstLastPara="1" vertOverflow="ellipsis" wrap="square" anchor="ctr" anchorCtr="1"/>
          <a:lstStyle/>
          <a:p>
            <a:pPr>
              <a:defRPr sz="1100" b="0" i="0" u="none" strike="noStrike" kern="1200" baseline="0">
                <a:solidFill>
                  <a:schemeClr val="tx1">
                    <a:lumMod val="65000"/>
                    <a:lumOff val="35000"/>
                  </a:schemeClr>
                </a:solidFill>
                <a:latin typeface="Aptos" panose="020B0004020202020204" pitchFamily="34" charset="0"/>
                <a:ea typeface="+mn-ea"/>
                <a:cs typeface="+mn-cs"/>
              </a:defRPr>
            </a:pPr>
            <a:endParaRPr lang="en-US"/>
          </a:p>
        </c:txPr>
        <c:crossAx val="1300381712"/>
        <c:crosses val="autoZero"/>
        <c:auto val="1"/>
        <c:lblAlgn val="ctr"/>
        <c:lblOffset val="100"/>
        <c:noMultiLvlLbl val="0"/>
      </c:catAx>
      <c:valAx>
        <c:axId val="1300381712"/>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Aptos" panose="020B0004020202020204" pitchFamily="34" charset="0"/>
                <a:ea typeface="+mn-ea"/>
                <a:cs typeface="+mn-cs"/>
              </a:defRPr>
            </a:pPr>
            <a:endParaRPr lang="en-US"/>
          </a:p>
        </c:txPr>
        <c:crossAx val="1300361072"/>
        <c:crosses val="autoZero"/>
        <c:crossBetween val="between"/>
      </c:valAx>
      <c:spPr>
        <a:noFill/>
        <a:ln w="25400">
          <a:noFill/>
        </a:ln>
        <a:effectLst/>
      </c:spPr>
    </c:plotArea>
    <c:legend>
      <c:legendPos val="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Aptos" panose="020B0004020202020204" pitchFamily="34" charset="0"/>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latin typeface="Aptos" panose="020B0004020202020204" pitchFamily="34" charset="0"/>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sz="2000" b="1" i="0" u="none" strike="noStrike" kern="1200" spc="0" baseline="0" dirty="0">
                <a:solidFill>
                  <a:prstClr val="black">
                    <a:lumMod val="65000"/>
                    <a:lumOff val="35000"/>
                  </a:prstClr>
                </a:solidFill>
              </a:rPr>
              <a:t>In general, what is your opinion of the United States? </a:t>
            </a:r>
            <a:endParaRPr lang="en-US" b="1"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Sheet1!$B$1</c:f>
              <c:strCache>
                <c:ptCount val="1"/>
                <c:pt idx="0">
                  <c:v>Favourable</c:v>
                </c:pt>
              </c:strCache>
            </c:strRef>
          </c:tx>
          <c:spPr>
            <a:ln w="50800" cap="rnd">
              <a:solidFill>
                <a:schemeClr val="tx2">
                  <a:lumMod val="50000"/>
                  <a:lumOff val="50000"/>
                </a:schemeClr>
              </a:solidFill>
              <a:round/>
            </a:ln>
            <a:effectLst/>
          </c:spPr>
          <c:marker>
            <c:symbol val="circle"/>
            <c:size val="9"/>
            <c:spPr>
              <a:solidFill>
                <a:schemeClr val="accent1">
                  <a:lumMod val="20000"/>
                  <a:lumOff val="80000"/>
                </a:schemeClr>
              </a:solidFill>
              <a:ln w="9525">
                <a:solidFill>
                  <a:schemeClr val="accent1">
                    <a:lumMod val="75000"/>
                  </a:schemeClr>
                </a:solidFill>
              </a:ln>
              <a:effectLst/>
            </c:spPr>
          </c:marker>
          <c:dLbls>
            <c:dLbl>
              <c:idx val="0"/>
              <c:layout>
                <c:manualLayout>
                  <c:x val="-2.530715367697112E-2"/>
                  <c:y val="-4.218041017354053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AC0F-42C8-B939-6B0E789951E8}"/>
                </c:ext>
              </c:extLst>
            </c:dLbl>
            <c:dLbl>
              <c:idx val="1"/>
              <c:layout>
                <c:manualLayout>
                  <c:x val="-2.2495247712863219E-2"/>
                  <c:y val="-4.218041017354053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AC0F-42C8-B939-6B0E789951E8}"/>
                </c:ext>
              </c:extLst>
            </c:dLbl>
            <c:dLbl>
              <c:idx val="16"/>
              <c:dLblPos val="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AC0F-42C8-B939-6B0E789951E8}"/>
                </c:ext>
              </c:extLst>
            </c:dLbl>
            <c:dLbl>
              <c:idx val="26"/>
              <c:layout>
                <c:manualLayout>
                  <c:x val="-2.390120069491717E-2"/>
                  <c:y val="4.60149929165896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AC0F-42C8-B939-6B0E789951E8}"/>
                </c:ext>
              </c:extLst>
            </c:dLbl>
            <c:dLbl>
              <c:idx val="27"/>
              <c:layout>
                <c:manualLayout>
                  <c:x val="-2.390120069491717E-2"/>
                  <c:y val="3.451124468744225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AC0F-42C8-B939-6B0E789951E8}"/>
                </c:ext>
              </c:extLst>
            </c:dLbl>
            <c:dLbl>
              <c:idx val="28"/>
              <c:layout>
                <c:manualLayout>
                  <c:x val="-9.8224192252797191E-3"/>
                  <c:y val="-4.135065767903650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A935-47BC-A851-07CD76005860}"/>
                </c:ext>
              </c:extLst>
            </c:dLbl>
            <c:dLbl>
              <c:idx val="29"/>
              <c:layout>
                <c:manualLayout>
                  <c:x val="-1.2330098175648724E-2"/>
                  <c:y val="-3.668617003606510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7BCA-4DC1-8835-F5C043336DDC}"/>
                </c:ext>
              </c:extLst>
            </c:dLbl>
            <c:dLbl>
              <c:idx val="30"/>
              <c:dLblPos val="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31EC-4BEB-986D-64BA3B5C4310}"/>
                </c:ext>
              </c:extLst>
            </c:dLbl>
            <c:dLbl>
              <c:idx val="31"/>
              <c:dLblPos val="b"/>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9578-43C2-8321-C71DEFD8191B}"/>
                </c:ext>
              </c:extLst>
            </c:dLbl>
            <c:dLbl>
              <c:idx val="32"/>
              <c:dLblPos val="b"/>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B889-485E-B8A9-D856335F06A6}"/>
                </c:ext>
              </c:extLst>
            </c:dLbl>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lumMod val="75000"/>
                        <a:lumOff val="25000"/>
                      </a:schemeClr>
                    </a:solidFill>
                    <a:latin typeface="Avenir LT Pro 55 Roman" panose="020B0503020203020204"/>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Sheet1!$A$2:$A$34</c:f>
              <c:strCache>
                <c:ptCount val="33"/>
                <c:pt idx="0">
                  <c:v>1982</c:v>
                </c:pt>
                <c:pt idx="1">
                  <c:v>Apr-83</c:v>
                </c:pt>
                <c:pt idx="2">
                  <c:v>Nov-83</c:v>
                </c:pt>
                <c:pt idx="3">
                  <c:v>1984</c:v>
                </c:pt>
                <c:pt idx="4">
                  <c:v>1986</c:v>
                </c:pt>
                <c:pt idx="5">
                  <c:v>1987</c:v>
                </c:pt>
                <c:pt idx="6">
                  <c:v>1989</c:v>
                </c:pt>
                <c:pt idx="7">
                  <c:v>1991</c:v>
                </c:pt>
                <c:pt idx="8">
                  <c:v>1993</c:v>
                </c:pt>
                <c:pt idx="9">
                  <c:v>1995</c:v>
                </c:pt>
                <c:pt idx="10">
                  <c:v>1999</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Apr-17</c:v>
                </c:pt>
                <c:pt idx="24">
                  <c:v>Nov-17</c:v>
                </c:pt>
                <c:pt idx="25">
                  <c:v>2018</c:v>
                </c:pt>
                <c:pt idx="26">
                  <c:v>2019</c:v>
                </c:pt>
                <c:pt idx="27">
                  <c:v>2020</c:v>
                </c:pt>
                <c:pt idx="28">
                  <c:v>2021</c:v>
                </c:pt>
                <c:pt idx="29">
                  <c:v>2022</c:v>
                </c:pt>
                <c:pt idx="30">
                  <c:v>2024</c:v>
                </c:pt>
                <c:pt idx="31">
                  <c:v>2025-Spring</c:v>
                </c:pt>
                <c:pt idx="32">
                  <c:v>2025-Fall</c:v>
                </c:pt>
              </c:strCache>
            </c:strRef>
          </c:cat>
          <c:val>
            <c:numRef>
              <c:f>Sheet1!$B$2:$B$34</c:f>
              <c:numCache>
                <c:formatCode>General</c:formatCode>
                <c:ptCount val="33"/>
                <c:pt idx="0">
                  <c:v>72</c:v>
                </c:pt>
                <c:pt idx="1">
                  <c:v>83</c:v>
                </c:pt>
                <c:pt idx="2">
                  <c:v>71</c:v>
                </c:pt>
                <c:pt idx="3">
                  <c:v>79</c:v>
                </c:pt>
                <c:pt idx="4">
                  <c:v>78</c:v>
                </c:pt>
                <c:pt idx="5">
                  <c:v>79</c:v>
                </c:pt>
                <c:pt idx="6">
                  <c:v>77</c:v>
                </c:pt>
                <c:pt idx="7">
                  <c:v>72</c:v>
                </c:pt>
                <c:pt idx="8">
                  <c:v>80</c:v>
                </c:pt>
                <c:pt idx="9">
                  <c:v>82</c:v>
                </c:pt>
                <c:pt idx="10">
                  <c:v>71</c:v>
                </c:pt>
                <c:pt idx="11">
                  <c:v>78</c:v>
                </c:pt>
                <c:pt idx="12">
                  <c:v>62</c:v>
                </c:pt>
                <c:pt idx="13">
                  <c:v>61</c:v>
                </c:pt>
                <c:pt idx="14">
                  <c:v>54</c:v>
                </c:pt>
                <c:pt idx="15">
                  <c:v>50</c:v>
                </c:pt>
                <c:pt idx="16">
                  <c:v>49</c:v>
                </c:pt>
                <c:pt idx="17">
                  <c:v>56</c:v>
                </c:pt>
                <c:pt idx="18">
                  <c:v>64</c:v>
                </c:pt>
                <c:pt idx="19">
                  <c:v>69</c:v>
                </c:pt>
                <c:pt idx="20">
                  <c:v>73</c:v>
                </c:pt>
                <c:pt idx="21">
                  <c:v>62</c:v>
                </c:pt>
                <c:pt idx="22">
                  <c:v>68</c:v>
                </c:pt>
                <c:pt idx="23">
                  <c:v>44</c:v>
                </c:pt>
                <c:pt idx="24">
                  <c:v>47</c:v>
                </c:pt>
                <c:pt idx="25">
                  <c:v>37</c:v>
                </c:pt>
                <c:pt idx="26">
                  <c:v>40</c:v>
                </c:pt>
                <c:pt idx="27">
                  <c:v>29</c:v>
                </c:pt>
                <c:pt idx="28">
                  <c:v>48</c:v>
                </c:pt>
                <c:pt idx="29">
                  <c:v>50</c:v>
                </c:pt>
                <c:pt idx="30">
                  <c:v>47</c:v>
                </c:pt>
                <c:pt idx="31">
                  <c:v>29</c:v>
                </c:pt>
                <c:pt idx="32">
                  <c:v>28</c:v>
                </c:pt>
              </c:numCache>
            </c:numRef>
          </c:val>
          <c:smooth val="0"/>
          <c:extLst>
            <c:ext xmlns:c16="http://schemas.microsoft.com/office/drawing/2014/chart" uri="{C3380CC4-5D6E-409C-BE32-E72D297353CC}">
              <c16:uniqueId val="{00000000-AC0F-42C8-B939-6B0E789951E8}"/>
            </c:ext>
          </c:extLst>
        </c:ser>
        <c:ser>
          <c:idx val="1"/>
          <c:order val="1"/>
          <c:tx>
            <c:strRef>
              <c:f>Sheet1!$C$1</c:f>
              <c:strCache>
                <c:ptCount val="1"/>
                <c:pt idx="0">
                  <c:v>Unfavourable</c:v>
                </c:pt>
              </c:strCache>
            </c:strRef>
          </c:tx>
          <c:spPr>
            <a:ln w="50800" cap="rnd">
              <a:solidFill>
                <a:schemeClr val="accent3">
                  <a:lumMod val="60000"/>
                  <a:lumOff val="40000"/>
                </a:schemeClr>
              </a:solidFill>
              <a:prstDash val="sysDash"/>
              <a:round/>
            </a:ln>
            <a:effectLst/>
          </c:spPr>
          <c:marker>
            <c:symbol val="square"/>
            <c:size val="9"/>
            <c:spPr>
              <a:solidFill>
                <a:schemeClr val="accent6">
                  <a:lumMod val="50000"/>
                </a:schemeClr>
              </a:solidFill>
              <a:ln w="9525">
                <a:solidFill>
                  <a:schemeClr val="accent6">
                    <a:lumMod val="20000"/>
                    <a:lumOff val="80000"/>
                  </a:schemeClr>
                </a:solidFill>
              </a:ln>
              <a:effectLst/>
            </c:spPr>
          </c:marker>
          <c:dLbls>
            <c:dLbl>
              <c:idx val="0"/>
              <c:layout>
                <c:manualLayout>
                  <c:x val="-1.9683341748755318E-2"/>
                  <c:y val="-3.834582743049146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AC0F-42C8-B939-6B0E789951E8}"/>
                </c:ext>
              </c:extLst>
            </c:dLbl>
            <c:dLbl>
              <c:idx val="1"/>
              <c:layout>
                <c:manualLayout>
                  <c:x val="-1.9683341748755318E-2"/>
                  <c:y val="-4.601499291658981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AC0F-42C8-B939-6B0E789951E8}"/>
                </c:ext>
              </c:extLst>
            </c:dLbl>
            <c:dLbl>
              <c:idx val="16"/>
              <c:dLblPos val="b"/>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AC0F-42C8-B939-6B0E789951E8}"/>
                </c:ext>
              </c:extLst>
            </c:dLbl>
            <c:dLbl>
              <c:idx val="26"/>
              <c:layout>
                <c:manualLayout>
                  <c:x val="-2.390120069491717E-2"/>
                  <c:y val="-4.601499291658974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AC0F-42C8-B939-6B0E789951E8}"/>
                </c:ext>
              </c:extLst>
            </c:dLbl>
            <c:dLbl>
              <c:idx val="27"/>
              <c:layout>
                <c:manualLayout>
                  <c:x val="-2.1089294730809369E-2"/>
                  <c:y val="-4.601499291658971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AC0F-42C8-B939-6B0E789951E8}"/>
                </c:ext>
              </c:extLst>
            </c:dLbl>
            <c:dLbl>
              <c:idx val="28"/>
              <c:layout>
                <c:manualLayout>
                  <c:x val="-1.0943337241247771E-2"/>
                  <c:y val="4.212795192474809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A935-47BC-A851-07CD76005860}"/>
                </c:ext>
              </c:extLst>
            </c:dLbl>
            <c:dLbl>
              <c:idx val="29"/>
              <c:dLblPos val="b"/>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7BCA-4DC1-8835-F5C043336DDC}"/>
                </c:ext>
              </c:extLst>
            </c:dLbl>
            <c:dLbl>
              <c:idx val="30"/>
              <c:dLblPos val="b"/>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31EC-4BEB-986D-64BA3B5C4310}"/>
                </c:ext>
              </c:extLst>
            </c:dLbl>
            <c:dLbl>
              <c:idx val="31"/>
              <c:dLblPos val="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9578-43C2-8321-C71DEFD8191B}"/>
                </c:ext>
              </c:extLst>
            </c:dLbl>
            <c:dLbl>
              <c:idx val="32"/>
              <c:dLblPos val="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B889-485E-B8A9-D856335F06A6}"/>
                </c:ext>
              </c:extLst>
            </c:dLbl>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lumMod val="75000"/>
                        <a:lumOff val="25000"/>
                      </a:schemeClr>
                    </a:solidFill>
                    <a:latin typeface="Avenir LT Pro 55 Roman" panose="020B0503020203020204"/>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Sheet1!$A$2:$A$34</c:f>
              <c:strCache>
                <c:ptCount val="33"/>
                <c:pt idx="0">
                  <c:v>1982</c:v>
                </c:pt>
                <c:pt idx="1">
                  <c:v>Apr-83</c:v>
                </c:pt>
                <c:pt idx="2">
                  <c:v>Nov-83</c:v>
                </c:pt>
                <c:pt idx="3">
                  <c:v>1984</c:v>
                </c:pt>
                <c:pt idx="4">
                  <c:v>1986</c:v>
                </c:pt>
                <c:pt idx="5">
                  <c:v>1987</c:v>
                </c:pt>
                <c:pt idx="6">
                  <c:v>1989</c:v>
                </c:pt>
                <c:pt idx="7">
                  <c:v>1991</c:v>
                </c:pt>
                <c:pt idx="8">
                  <c:v>1993</c:v>
                </c:pt>
                <c:pt idx="9">
                  <c:v>1995</c:v>
                </c:pt>
                <c:pt idx="10">
                  <c:v>1999</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Apr-17</c:v>
                </c:pt>
                <c:pt idx="24">
                  <c:v>Nov-17</c:v>
                </c:pt>
                <c:pt idx="25">
                  <c:v>2018</c:v>
                </c:pt>
                <c:pt idx="26">
                  <c:v>2019</c:v>
                </c:pt>
                <c:pt idx="27">
                  <c:v>2020</c:v>
                </c:pt>
                <c:pt idx="28">
                  <c:v>2021</c:v>
                </c:pt>
                <c:pt idx="29">
                  <c:v>2022</c:v>
                </c:pt>
                <c:pt idx="30">
                  <c:v>2024</c:v>
                </c:pt>
                <c:pt idx="31">
                  <c:v>2025-Spring</c:v>
                </c:pt>
                <c:pt idx="32">
                  <c:v>2025-Fall</c:v>
                </c:pt>
              </c:strCache>
            </c:strRef>
          </c:cat>
          <c:val>
            <c:numRef>
              <c:f>Sheet1!$C$2:$C$34</c:f>
              <c:numCache>
                <c:formatCode>General</c:formatCode>
                <c:ptCount val="33"/>
                <c:pt idx="0">
                  <c:v>17</c:v>
                </c:pt>
                <c:pt idx="1">
                  <c:v>14</c:v>
                </c:pt>
                <c:pt idx="2">
                  <c:v>20</c:v>
                </c:pt>
                <c:pt idx="3">
                  <c:v>14</c:v>
                </c:pt>
                <c:pt idx="4">
                  <c:v>19</c:v>
                </c:pt>
                <c:pt idx="5">
                  <c:v>17</c:v>
                </c:pt>
                <c:pt idx="6">
                  <c:v>20</c:v>
                </c:pt>
                <c:pt idx="7">
                  <c:v>21</c:v>
                </c:pt>
                <c:pt idx="8">
                  <c:v>19</c:v>
                </c:pt>
                <c:pt idx="9">
                  <c:v>16</c:v>
                </c:pt>
                <c:pt idx="10">
                  <c:v>24</c:v>
                </c:pt>
                <c:pt idx="11">
                  <c:v>18</c:v>
                </c:pt>
                <c:pt idx="12">
                  <c:v>36</c:v>
                </c:pt>
                <c:pt idx="13">
                  <c:v>36</c:v>
                </c:pt>
                <c:pt idx="14">
                  <c:v>45</c:v>
                </c:pt>
                <c:pt idx="15">
                  <c:v>48</c:v>
                </c:pt>
                <c:pt idx="16">
                  <c:v>49</c:v>
                </c:pt>
                <c:pt idx="17">
                  <c:v>43</c:v>
                </c:pt>
                <c:pt idx="18">
                  <c:v>34</c:v>
                </c:pt>
                <c:pt idx="19">
                  <c:v>27</c:v>
                </c:pt>
                <c:pt idx="20">
                  <c:v>24</c:v>
                </c:pt>
                <c:pt idx="21">
                  <c:v>34</c:v>
                </c:pt>
                <c:pt idx="22">
                  <c:v>29</c:v>
                </c:pt>
                <c:pt idx="23">
                  <c:v>53</c:v>
                </c:pt>
                <c:pt idx="24">
                  <c:v>50</c:v>
                </c:pt>
                <c:pt idx="25">
                  <c:v>57</c:v>
                </c:pt>
                <c:pt idx="26">
                  <c:v>55</c:v>
                </c:pt>
                <c:pt idx="27">
                  <c:v>63</c:v>
                </c:pt>
                <c:pt idx="28">
                  <c:v>46</c:v>
                </c:pt>
                <c:pt idx="29">
                  <c:v>46</c:v>
                </c:pt>
                <c:pt idx="30">
                  <c:v>45</c:v>
                </c:pt>
                <c:pt idx="31">
                  <c:v>65</c:v>
                </c:pt>
                <c:pt idx="32">
                  <c:v>66</c:v>
                </c:pt>
              </c:numCache>
            </c:numRef>
          </c:val>
          <c:smooth val="0"/>
          <c:extLst>
            <c:ext xmlns:c16="http://schemas.microsoft.com/office/drawing/2014/chart" uri="{C3380CC4-5D6E-409C-BE32-E72D297353CC}">
              <c16:uniqueId val="{00000001-AC0F-42C8-B939-6B0E789951E8}"/>
            </c:ext>
          </c:extLst>
        </c:ser>
        <c:dLbls>
          <c:showLegendKey val="0"/>
          <c:showVal val="0"/>
          <c:showCatName val="0"/>
          <c:showSerName val="0"/>
          <c:showPercent val="0"/>
          <c:showBubbleSize val="0"/>
        </c:dLbls>
        <c:marker val="1"/>
        <c:smooth val="0"/>
        <c:axId val="129105247"/>
        <c:axId val="129103999"/>
      </c:lineChart>
      <c:catAx>
        <c:axId val="12910524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5400000" spcFirstLastPara="1" vertOverflow="ellipsis" wrap="square" anchor="ctr" anchorCtr="1"/>
          <a:lstStyle/>
          <a:p>
            <a:pPr>
              <a:defRPr sz="1050" b="0" i="0" u="none" strike="noStrike" kern="1200" baseline="0">
                <a:solidFill>
                  <a:schemeClr val="tx1">
                    <a:lumMod val="65000"/>
                    <a:lumOff val="35000"/>
                  </a:schemeClr>
                </a:solidFill>
                <a:latin typeface="Avenir LT Pro 55 Roman" panose="020B0503020203020204"/>
                <a:ea typeface="+mn-ea"/>
                <a:cs typeface="+mn-cs"/>
              </a:defRPr>
            </a:pPr>
            <a:endParaRPr lang="en-US"/>
          </a:p>
        </c:txPr>
        <c:crossAx val="129103999"/>
        <c:crosses val="autoZero"/>
        <c:auto val="1"/>
        <c:lblAlgn val="ctr"/>
        <c:lblOffset val="100"/>
        <c:noMultiLvlLbl val="0"/>
      </c:catAx>
      <c:valAx>
        <c:axId val="129103999"/>
        <c:scaling>
          <c:orientation val="minMax"/>
        </c:scaling>
        <c:delete val="1"/>
        <c:axPos val="l"/>
        <c:numFmt formatCode="General" sourceLinked="1"/>
        <c:majorTickMark val="none"/>
        <c:minorTickMark val="none"/>
        <c:tickLblPos val="nextTo"/>
        <c:crossAx val="129105247"/>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Aptos" panose="020B0004020202020204" pitchFamily="34" charset="0"/>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b="1" dirty="0"/>
              <a:t>Agree:</a:t>
            </a:r>
            <a:r>
              <a:rPr lang="en-US" b="1" baseline="0" dirty="0"/>
              <a:t> in general, men are better political leaders than women</a:t>
            </a:r>
            <a:endParaRPr lang="en-US" b="1"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Sheet1!$A$2</c:f>
              <c:strCache>
                <c:ptCount val="1"/>
                <c:pt idx="0">
                  <c:v>Women 55+</c:v>
                </c:pt>
              </c:strCache>
            </c:strRef>
          </c:tx>
          <c:spPr>
            <a:ln w="50800" cap="rnd">
              <a:solidFill>
                <a:schemeClr val="accent2">
                  <a:lumMod val="50000"/>
                </a:schemeClr>
              </a:solidFill>
              <a:prstDash val="sysDash"/>
              <a:round/>
            </a:ln>
            <a:effectLst/>
          </c:spPr>
          <c:marker>
            <c:symbol val="circle"/>
            <c:size val="9"/>
            <c:spPr>
              <a:solidFill>
                <a:schemeClr val="accent2"/>
              </a:solidFill>
              <a:ln w="9525">
                <a:solidFill>
                  <a:schemeClr val="accent2">
                    <a:lumMod val="20000"/>
                    <a:lumOff val="80000"/>
                  </a:schemeClr>
                </a:solidFill>
              </a:ln>
              <a:effectLst/>
            </c:spPr>
          </c:marker>
          <c:dLbls>
            <c:spPr>
              <a:solidFill>
                <a:schemeClr val="accent2">
                  <a:lumMod val="20000"/>
                  <a:lumOff val="80000"/>
                </a:schemeClr>
              </a:solid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lumMod val="75000"/>
                        <a:lumOff val="25000"/>
                      </a:schemeClr>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Sheet1!$B$1:$F$1</c:f>
              <c:strCache>
                <c:ptCount val="5"/>
                <c:pt idx="0">
                  <c:v>2012</c:v>
                </c:pt>
                <c:pt idx="1">
                  <c:v>2019</c:v>
                </c:pt>
                <c:pt idx="2">
                  <c:v>2021</c:v>
                </c:pt>
                <c:pt idx="3">
                  <c:v>2023</c:v>
                </c:pt>
                <c:pt idx="4">
                  <c:v>2025</c:v>
                </c:pt>
              </c:strCache>
            </c:strRef>
          </c:cat>
          <c:val>
            <c:numRef>
              <c:f>Sheet1!$B$2:$F$2</c:f>
              <c:numCache>
                <c:formatCode>General</c:formatCode>
                <c:ptCount val="5"/>
                <c:pt idx="0">
                  <c:v>12</c:v>
                </c:pt>
                <c:pt idx="1">
                  <c:v>7</c:v>
                </c:pt>
                <c:pt idx="2">
                  <c:v>19</c:v>
                </c:pt>
                <c:pt idx="3">
                  <c:v>12</c:v>
                </c:pt>
                <c:pt idx="4">
                  <c:v>12</c:v>
                </c:pt>
              </c:numCache>
            </c:numRef>
          </c:val>
          <c:smooth val="0"/>
          <c:extLst>
            <c:ext xmlns:c16="http://schemas.microsoft.com/office/drawing/2014/chart" uri="{C3380CC4-5D6E-409C-BE32-E72D297353CC}">
              <c16:uniqueId val="{00000000-7395-4239-97AB-900CA40C74C2}"/>
            </c:ext>
          </c:extLst>
        </c:ser>
        <c:ser>
          <c:idx val="1"/>
          <c:order val="1"/>
          <c:tx>
            <c:strRef>
              <c:f>Sheet1!$A$3</c:f>
              <c:strCache>
                <c:ptCount val="1"/>
                <c:pt idx="0">
                  <c:v>Men 55+</c:v>
                </c:pt>
              </c:strCache>
            </c:strRef>
          </c:tx>
          <c:spPr>
            <a:ln w="50800" cap="rnd">
              <a:solidFill>
                <a:schemeClr val="tx2">
                  <a:lumMod val="10000"/>
                  <a:lumOff val="90000"/>
                </a:schemeClr>
              </a:solidFill>
              <a:round/>
            </a:ln>
            <a:effectLst/>
          </c:spPr>
          <c:marker>
            <c:symbol val="square"/>
            <c:size val="9"/>
            <c:spPr>
              <a:solidFill>
                <a:schemeClr val="accent1">
                  <a:lumMod val="50000"/>
                </a:schemeClr>
              </a:solidFill>
              <a:ln w="9525">
                <a:solidFill>
                  <a:schemeClr val="accent1">
                    <a:lumMod val="20000"/>
                    <a:lumOff val="80000"/>
                  </a:schemeClr>
                </a:solidFill>
              </a:ln>
              <a:effectLst/>
            </c:spPr>
          </c:marker>
          <c:dLbls>
            <c:dLbl>
              <c:idx val="4"/>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0F15-4ED3-8987-6D35CB375C03}"/>
                </c:ext>
              </c:extLst>
            </c:dLbl>
            <c:spPr>
              <a:solidFill>
                <a:schemeClr val="accent4">
                  <a:lumMod val="20000"/>
                  <a:lumOff val="80000"/>
                </a:schemeClr>
              </a:solid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lumMod val="75000"/>
                        <a:lumOff val="25000"/>
                      </a:schemeClr>
                    </a:solidFill>
                    <a:latin typeface="+mn-lt"/>
                    <a:ea typeface="+mn-ea"/>
                    <a:cs typeface="+mn-cs"/>
                  </a:defRPr>
                </a:pPr>
                <a:endParaRPr lang="en-US"/>
              </a:p>
            </c:txPr>
            <c:dLblPos val="l"/>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Sheet1!$B$1:$F$1</c:f>
              <c:strCache>
                <c:ptCount val="5"/>
                <c:pt idx="0">
                  <c:v>2012</c:v>
                </c:pt>
                <c:pt idx="1">
                  <c:v>2019</c:v>
                </c:pt>
                <c:pt idx="2">
                  <c:v>2021</c:v>
                </c:pt>
                <c:pt idx="3">
                  <c:v>2023</c:v>
                </c:pt>
                <c:pt idx="4">
                  <c:v>2025</c:v>
                </c:pt>
              </c:strCache>
            </c:strRef>
          </c:cat>
          <c:val>
            <c:numRef>
              <c:f>Sheet1!$B$3:$F$3</c:f>
              <c:numCache>
                <c:formatCode>General</c:formatCode>
                <c:ptCount val="5"/>
                <c:pt idx="0">
                  <c:v>24</c:v>
                </c:pt>
                <c:pt idx="1">
                  <c:v>20</c:v>
                </c:pt>
                <c:pt idx="2">
                  <c:v>28</c:v>
                </c:pt>
                <c:pt idx="3">
                  <c:v>17</c:v>
                </c:pt>
                <c:pt idx="4">
                  <c:v>26</c:v>
                </c:pt>
              </c:numCache>
            </c:numRef>
          </c:val>
          <c:smooth val="0"/>
          <c:extLst>
            <c:ext xmlns:c16="http://schemas.microsoft.com/office/drawing/2014/chart" uri="{C3380CC4-5D6E-409C-BE32-E72D297353CC}">
              <c16:uniqueId val="{00000001-7395-4239-97AB-900CA40C74C2}"/>
            </c:ext>
          </c:extLst>
        </c:ser>
        <c:ser>
          <c:idx val="2"/>
          <c:order val="2"/>
          <c:tx>
            <c:strRef>
              <c:f>Sheet1!$A$4</c:f>
              <c:strCache>
                <c:ptCount val="1"/>
                <c:pt idx="0">
                  <c:v>Women 35-54</c:v>
                </c:pt>
              </c:strCache>
            </c:strRef>
          </c:tx>
          <c:spPr>
            <a:ln w="50800" cap="rnd">
              <a:solidFill>
                <a:schemeClr val="accent2">
                  <a:lumMod val="75000"/>
                </a:schemeClr>
              </a:solidFill>
              <a:prstDash val="sysDash"/>
              <a:round/>
            </a:ln>
            <a:effectLst/>
          </c:spPr>
          <c:marker>
            <c:symbol val="circle"/>
            <c:size val="9"/>
            <c:spPr>
              <a:solidFill>
                <a:schemeClr val="accent2">
                  <a:lumMod val="40000"/>
                  <a:lumOff val="60000"/>
                </a:schemeClr>
              </a:solidFill>
              <a:ln w="9525">
                <a:solidFill>
                  <a:schemeClr val="accent2">
                    <a:lumMod val="50000"/>
                  </a:schemeClr>
                </a:solidFill>
              </a:ln>
              <a:effectLst/>
            </c:spPr>
          </c:marker>
          <c:dLbls>
            <c:spPr>
              <a:solidFill>
                <a:schemeClr val="accent2">
                  <a:lumMod val="20000"/>
                  <a:lumOff val="80000"/>
                </a:schemeClr>
              </a:solid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Sheet1!$B$1:$F$1</c:f>
              <c:strCache>
                <c:ptCount val="5"/>
                <c:pt idx="0">
                  <c:v>2012</c:v>
                </c:pt>
                <c:pt idx="1">
                  <c:v>2019</c:v>
                </c:pt>
                <c:pt idx="2">
                  <c:v>2021</c:v>
                </c:pt>
                <c:pt idx="3">
                  <c:v>2023</c:v>
                </c:pt>
                <c:pt idx="4">
                  <c:v>2025</c:v>
                </c:pt>
              </c:strCache>
            </c:strRef>
          </c:cat>
          <c:val>
            <c:numRef>
              <c:f>Sheet1!$B$4:$F$4</c:f>
              <c:numCache>
                <c:formatCode>General</c:formatCode>
                <c:ptCount val="5"/>
                <c:pt idx="0">
                  <c:v>17</c:v>
                </c:pt>
                <c:pt idx="1">
                  <c:v>19</c:v>
                </c:pt>
                <c:pt idx="2">
                  <c:v>24</c:v>
                </c:pt>
                <c:pt idx="3">
                  <c:v>20</c:v>
                </c:pt>
                <c:pt idx="4">
                  <c:v>22</c:v>
                </c:pt>
              </c:numCache>
            </c:numRef>
          </c:val>
          <c:smooth val="0"/>
          <c:extLst>
            <c:ext xmlns:c16="http://schemas.microsoft.com/office/drawing/2014/chart" uri="{C3380CC4-5D6E-409C-BE32-E72D297353CC}">
              <c16:uniqueId val="{00000002-7395-4239-97AB-900CA40C74C2}"/>
            </c:ext>
          </c:extLst>
        </c:ser>
        <c:ser>
          <c:idx val="3"/>
          <c:order val="3"/>
          <c:tx>
            <c:strRef>
              <c:f>Sheet1!$A$5</c:f>
              <c:strCache>
                <c:ptCount val="1"/>
                <c:pt idx="0">
                  <c:v>Men 35-54</c:v>
                </c:pt>
              </c:strCache>
            </c:strRef>
          </c:tx>
          <c:spPr>
            <a:ln w="50800" cap="rnd">
              <a:solidFill>
                <a:schemeClr val="accent4">
                  <a:lumMod val="60000"/>
                  <a:lumOff val="40000"/>
                </a:schemeClr>
              </a:solidFill>
              <a:round/>
            </a:ln>
            <a:effectLst/>
          </c:spPr>
          <c:marker>
            <c:symbol val="star"/>
            <c:size val="9"/>
            <c:spPr>
              <a:solidFill>
                <a:schemeClr val="accent4">
                  <a:lumMod val="20000"/>
                  <a:lumOff val="80000"/>
                </a:schemeClr>
              </a:solidFill>
              <a:ln w="9525">
                <a:solidFill>
                  <a:schemeClr val="accent4">
                    <a:lumMod val="50000"/>
                  </a:schemeClr>
                </a:solidFill>
              </a:ln>
              <a:effectLst/>
            </c:spPr>
          </c:marker>
          <c:dLbls>
            <c:spPr>
              <a:solidFill>
                <a:schemeClr val="accent4">
                  <a:lumMod val="20000"/>
                  <a:lumOff val="80000"/>
                </a:schemeClr>
              </a:solid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Sheet1!$B$1:$F$1</c:f>
              <c:strCache>
                <c:ptCount val="5"/>
                <c:pt idx="0">
                  <c:v>2012</c:v>
                </c:pt>
                <c:pt idx="1">
                  <c:v>2019</c:v>
                </c:pt>
                <c:pt idx="2">
                  <c:v>2021</c:v>
                </c:pt>
                <c:pt idx="3">
                  <c:v>2023</c:v>
                </c:pt>
                <c:pt idx="4">
                  <c:v>2025</c:v>
                </c:pt>
              </c:strCache>
            </c:strRef>
          </c:cat>
          <c:val>
            <c:numRef>
              <c:f>Sheet1!$B$5:$F$5</c:f>
              <c:numCache>
                <c:formatCode>General</c:formatCode>
                <c:ptCount val="5"/>
                <c:pt idx="0">
                  <c:v>33</c:v>
                </c:pt>
                <c:pt idx="1">
                  <c:v>31</c:v>
                </c:pt>
                <c:pt idx="2">
                  <c:v>35</c:v>
                </c:pt>
                <c:pt idx="3">
                  <c:v>40</c:v>
                </c:pt>
                <c:pt idx="4">
                  <c:v>37</c:v>
                </c:pt>
              </c:numCache>
            </c:numRef>
          </c:val>
          <c:smooth val="0"/>
          <c:extLst>
            <c:ext xmlns:c16="http://schemas.microsoft.com/office/drawing/2014/chart" uri="{C3380CC4-5D6E-409C-BE32-E72D297353CC}">
              <c16:uniqueId val="{00000003-7395-4239-97AB-900CA40C74C2}"/>
            </c:ext>
          </c:extLst>
        </c:ser>
        <c:ser>
          <c:idx val="4"/>
          <c:order val="4"/>
          <c:tx>
            <c:strRef>
              <c:f>Sheet1!$A$6</c:f>
              <c:strCache>
                <c:ptCount val="1"/>
                <c:pt idx="0">
                  <c:v>Women 18-34</c:v>
                </c:pt>
              </c:strCache>
            </c:strRef>
          </c:tx>
          <c:spPr>
            <a:ln w="50800" cap="rnd">
              <a:solidFill>
                <a:schemeClr val="accent2">
                  <a:lumMod val="60000"/>
                  <a:lumOff val="40000"/>
                </a:schemeClr>
              </a:solidFill>
              <a:prstDash val="sysDash"/>
              <a:round/>
            </a:ln>
            <a:effectLst/>
          </c:spPr>
          <c:marker>
            <c:symbol val="circle"/>
            <c:size val="9"/>
            <c:spPr>
              <a:solidFill>
                <a:schemeClr val="accent2">
                  <a:lumMod val="50000"/>
                </a:schemeClr>
              </a:solidFill>
              <a:ln w="9525">
                <a:solidFill>
                  <a:schemeClr val="accent2">
                    <a:lumMod val="20000"/>
                    <a:lumOff val="80000"/>
                  </a:schemeClr>
                </a:solidFill>
              </a:ln>
              <a:effectLst/>
            </c:spPr>
          </c:marker>
          <c:dLbls>
            <c:spPr>
              <a:solidFill>
                <a:schemeClr val="accent2">
                  <a:lumMod val="20000"/>
                  <a:lumOff val="80000"/>
                </a:schemeClr>
              </a:solid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lumMod val="75000"/>
                        <a:lumOff val="25000"/>
                      </a:schemeClr>
                    </a:solidFill>
                    <a:latin typeface="+mn-lt"/>
                    <a:ea typeface="+mn-ea"/>
                    <a:cs typeface="+mn-cs"/>
                  </a:defRPr>
                </a:pPr>
                <a:endParaRPr lang="en-US"/>
              </a:p>
            </c:txPr>
            <c:dLblPos val="l"/>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Sheet1!$B$1:$F$1</c:f>
              <c:strCache>
                <c:ptCount val="5"/>
                <c:pt idx="0">
                  <c:v>2012</c:v>
                </c:pt>
                <c:pt idx="1">
                  <c:v>2019</c:v>
                </c:pt>
                <c:pt idx="2">
                  <c:v>2021</c:v>
                </c:pt>
                <c:pt idx="3">
                  <c:v>2023</c:v>
                </c:pt>
                <c:pt idx="4">
                  <c:v>2025</c:v>
                </c:pt>
              </c:strCache>
            </c:strRef>
          </c:cat>
          <c:val>
            <c:numRef>
              <c:f>Sheet1!$B$6:$F$6</c:f>
              <c:numCache>
                <c:formatCode>General</c:formatCode>
                <c:ptCount val="5"/>
                <c:pt idx="0">
                  <c:v>18</c:v>
                </c:pt>
                <c:pt idx="1">
                  <c:v>25</c:v>
                </c:pt>
                <c:pt idx="2">
                  <c:v>27</c:v>
                </c:pt>
                <c:pt idx="3">
                  <c:v>29</c:v>
                </c:pt>
                <c:pt idx="4">
                  <c:v>26</c:v>
                </c:pt>
              </c:numCache>
            </c:numRef>
          </c:val>
          <c:smooth val="0"/>
          <c:extLst>
            <c:ext xmlns:c16="http://schemas.microsoft.com/office/drawing/2014/chart" uri="{C3380CC4-5D6E-409C-BE32-E72D297353CC}">
              <c16:uniqueId val="{00000000-0F15-4ED3-8987-6D35CB375C03}"/>
            </c:ext>
          </c:extLst>
        </c:ser>
        <c:ser>
          <c:idx val="5"/>
          <c:order val="5"/>
          <c:tx>
            <c:strRef>
              <c:f>Sheet1!$A$7</c:f>
              <c:strCache>
                <c:ptCount val="1"/>
                <c:pt idx="0">
                  <c:v>Men 18-34</c:v>
                </c:pt>
              </c:strCache>
            </c:strRef>
          </c:tx>
          <c:spPr>
            <a:ln w="50800" cap="rnd">
              <a:solidFill>
                <a:schemeClr val="accent4">
                  <a:lumMod val="50000"/>
                </a:schemeClr>
              </a:solidFill>
              <a:round/>
            </a:ln>
            <a:effectLst/>
          </c:spPr>
          <c:marker>
            <c:symbol val="square"/>
            <c:size val="9"/>
            <c:spPr>
              <a:solidFill>
                <a:schemeClr val="accent4">
                  <a:lumMod val="20000"/>
                  <a:lumOff val="80000"/>
                </a:schemeClr>
              </a:solidFill>
              <a:ln w="9525">
                <a:solidFill>
                  <a:schemeClr val="accent4">
                    <a:lumMod val="50000"/>
                  </a:schemeClr>
                </a:solidFill>
              </a:ln>
              <a:effectLst/>
            </c:spPr>
          </c:marker>
          <c:dLbls>
            <c:spPr>
              <a:solidFill>
                <a:schemeClr val="accent4">
                  <a:lumMod val="20000"/>
                  <a:lumOff val="80000"/>
                </a:schemeClr>
              </a:solid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Sheet1!$B$1:$F$1</c:f>
              <c:strCache>
                <c:ptCount val="5"/>
                <c:pt idx="0">
                  <c:v>2012</c:v>
                </c:pt>
                <c:pt idx="1">
                  <c:v>2019</c:v>
                </c:pt>
                <c:pt idx="2">
                  <c:v>2021</c:v>
                </c:pt>
                <c:pt idx="3">
                  <c:v>2023</c:v>
                </c:pt>
                <c:pt idx="4">
                  <c:v>2025</c:v>
                </c:pt>
              </c:strCache>
            </c:strRef>
          </c:cat>
          <c:val>
            <c:numRef>
              <c:f>Sheet1!$B$7:$F$7</c:f>
              <c:numCache>
                <c:formatCode>General</c:formatCode>
                <c:ptCount val="5"/>
                <c:pt idx="0">
                  <c:v>44</c:v>
                </c:pt>
                <c:pt idx="1">
                  <c:v>54</c:v>
                </c:pt>
                <c:pt idx="2">
                  <c:v>52</c:v>
                </c:pt>
                <c:pt idx="3">
                  <c:v>56</c:v>
                </c:pt>
                <c:pt idx="4">
                  <c:v>50</c:v>
                </c:pt>
              </c:numCache>
            </c:numRef>
          </c:val>
          <c:smooth val="0"/>
          <c:extLst>
            <c:ext xmlns:c16="http://schemas.microsoft.com/office/drawing/2014/chart" uri="{C3380CC4-5D6E-409C-BE32-E72D297353CC}">
              <c16:uniqueId val="{00000001-0F15-4ED3-8987-6D35CB375C03}"/>
            </c:ext>
          </c:extLst>
        </c:ser>
        <c:dLbls>
          <c:showLegendKey val="0"/>
          <c:showVal val="0"/>
          <c:showCatName val="0"/>
          <c:showSerName val="0"/>
          <c:showPercent val="0"/>
          <c:showBubbleSize val="0"/>
        </c:dLbls>
        <c:marker val="1"/>
        <c:smooth val="0"/>
        <c:axId val="323711791"/>
        <c:axId val="323709391"/>
      </c:lineChart>
      <c:catAx>
        <c:axId val="32371179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23709391"/>
        <c:crosses val="autoZero"/>
        <c:auto val="1"/>
        <c:lblAlgn val="ctr"/>
        <c:lblOffset val="100"/>
        <c:noMultiLvlLbl val="0"/>
      </c:catAx>
      <c:valAx>
        <c:axId val="323709391"/>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23711791"/>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Sheet1!$B$1</c:f>
              <c:strCache>
                <c:ptCount val="1"/>
                <c:pt idx="0">
                  <c:v>Satisfied</c:v>
                </c:pt>
              </c:strCache>
            </c:strRef>
          </c:tx>
          <c:spPr>
            <a:ln w="50800" cap="rnd">
              <a:solidFill>
                <a:schemeClr val="accent4">
                  <a:lumMod val="60000"/>
                  <a:lumOff val="40000"/>
                </a:schemeClr>
              </a:solidFill>
              <a:round/>
            </a:ln>
            <a:effectLst/>
          </c:spPr>
          <c:marker>
            <c:symbol val="circle"/>
            <c:size val="9"/>
            <c:spPr>
              <a:solidFill>
                <a:schemeClr val="accent4">
                  <a:lumMod val="50000"/>
                </a:schemeClr>
              </a:solidFill>
              <a:ln w="9525">
                <a:solidFill>
                  <a:schemeClr val="accent4">
                    <a:lumMod val="20000"/>
                    <a:lumOff val="80000"/>
                    <a:alpha val="99000"/>
                  </a:schemeClr>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8"/>
                <c:pt idx="0">
                  <c:v>2010</c:v>
                </c:pt>
                <c:pt idx="1">
                  <c:v>2012</c:v>
                </c:pt>
                <c:pt idx="2">
                  <c:v>2014</c:v>
                </c:pt>
                <c:pt idx="3">
                  <c:v>2017</c:v>
                </c:pt>
                <c:pt idx="4">
                  <c:v>2019</c:v>
                </c:pt>
                <c:pt idx="5">
                  <c:v>2021</c:v>
                </c:pt>
                <c:pt idx="6">
                  <c:v>2023</c:v>
                </c:pt>
                <c:pt idx="7">
                  <c:v>2025</c:v>
                </c:pt>
              </c:numCache>
            </c:numRef>
          </c:cat>
          <c:val>
            <c:numRef>
              <c:f>Sheet1!$B$2:$B$9</c:f>
              <c:numCache>
                <c:formatCode>General</c:formatCode>
                <c:ptCount val="8"/>
                <c:pt idx="0">
                  <c:v>70</c:v>
                </c:pt>
                <c:pt idx="1">
                  <c:v>70</c:v>
                </c:pt>
                <c:pt idx="2">
                  <c:v>77</c:v>
                </c:pt>
                <c:pt idx="3">
                  <c:v>79</c:v>
                </c:pt>
                <c:pt idx="4">
                  <c:v>76</c:v>
                </c:pt>
                <c:pt idx="5">
                  <c:v>73</c:v>
                </c:pt>
                <c:pt idx="6">
                  <c:v>65</c:v>
                </c:pt>
                <c:pt idx="7">
                  <c:v>70</c:v>
                </c:pt>
              </c:numCache>
            </c:numRef>
          </c:val>
          <c:smooth val="0"/>
          <c:extLst>
            <c:ext xmlns:c16="http://schemas.microsoft.com/office/drawing/2014/chart" uri="{C3380CC4-5D6E-409C-BE32-E72D297353CC}">
              <c16:uniqueId val="{00000000-6CF8-4F5E-A779-5E09B6814D3C}"/>
            </c:ext>
          </c:extLst>
        </c:ser>
        <c:ser>
          <c:idx val="1"/>
          <c:order val="1"/>
          <c:tx>
            <c:strRef>
              <c:f>Sheet1!$C$1</c:f>
              <c:strCache>
                <c:ptCount val="1"/>
                <c:pt idx="0">
                  <c:v>Dissatisfied</c:v>
                </c:pt>
              </c:strCache>
            </c:strRef>
          </c:tx>
          <c:spPr>
            <a:ln w="50800" cap="rnd">
              <a:solidFill>
                <a:schemeClr val="accent5">
                  <a:lumMod val="60000"/>
                  <a:lumOff val="40000"/>
                </a:schemeClr>
              </a:solidFill>
              <a:round/>
            </a:ln>
            <a:effectLst/>
          </c:spPr>
          <c:marker>
            <c:symbol val="diamond"/>
            <c:size val="9"/>
            <c:spPr>
              <a:solidFill>
                <a:schemeClr val="accent5">
                  <a:lumMod val="20000"/>
                  <a:lumOff val="80000"/>
                </a:schemeClr>
              </a:solidFill>
              <a:ln w="9525">
                <a:solidFill>
                  <a:schemeClr val="accent5">
                    <a:lumMod val="50000"/>
                  </a:schemeClr>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8"/>
                <c:pt idx="0">
                  <c:v>2010</c:v>
                </c:pt>
                <c:pt idx="1">
                  <c:v>2012</c:v>
                </c:pt>
                <c:pt idx="2">
                  <c:v>2014</c:v>
                </c:pt>
                <c:pt idx="3">
                  <c:v>2017</c:v>
                </c:pt>
                <c:pt idx="4">
                  <c:v>2019</c:v>
                </c:pt>
                <c:pt idx="5">
                  <c:v>2021</c:v>
                </c:pt>
                <c:pt idx="6">
                  <c:v>2023</c:v>
                </c:pt>
                <c:pt idx="7">
                  <c:v>2025</c:v>
                </c:pt>
              </c:numCache>
            </c:numRef>
          </c:cat>
          <c:val>
            <c:numRef>
              <c:f>Sheet1!$C$2:$C$9</c:f>
              <c:numCache>
                <c:formatCode>General</c:formatCode>
                <c:ptCount val="8"/>
                <c:pt idx="0">
                  <c:v>29</c:v>
                </c:pt>
                <c:pt idx="1">
                  <c:v>30</c:v>
                </c:pt>
                <c:pt idx="2">
                  <c:v>23</c:v>
                </c:pt>
                <c:pt idx="3">
                  <c:v>21</c:v>
                </c:pt>
                <c:pt idx="4">
                  <c:v>23</c:v>
                </c:pt>
                <c:pt idx="5">
                  <c:v>26</c:v>
                </c:pt>
                <c:pt idx="6">
                  <c:v>35</c:v>
                </c:pt>
                <c:pt idx="7">
                  <c:v>30</c:v>
                </c:pt>
              </c:numCache>
            </c:numRef>
          </c:val>
          <c:smooth val="0"/>
          <c:extLst>
            <c:ext xmlns:c16="http://schemas.microsoft.com/office/drawing/2014/chart" uri="{C3380CC4-5D6E-409C-BE32-E72D297353CC}">
              <c16:uniqueId val="{00000000-821D-4094-B652-F735F75EC3D9}"/>
            </c:ext>
          </c:extLst>
        </c:ser>
        <c:dLbls>
          <c:showLegendKey val="0"/>
          <c:showVal val="0"/>
          <c:showCatName val="0"/>
          <c:showSerName val="0"/>
          <c:showPercent val="0"/>
          <c:showBubbleSize val="0"/>
        </c:dLbls>
        <c:marker val="1"/>
        <c:smooth val="0"/>
        <c:axId val="787991839"/>
        <c:axId val="787985599"/>
      </c:lineChart>
      <c:catAx>
        <c:axId val="78799183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787985599"/>
        <c:crosses val="autoZero"/>
        <c:auto val="1"/>
        <c:lblAlgn val="ctr"/>
        <c:lblOffset val="100"/>
        <c:noMultiLvlLbl val="0"/>
      </c:catAx>
      <c:valAx>
        <c:axId val="787985599"/>
        <c:scaling>
          <c:orientation val="minMax"/>
          <c:max val="100"/>
          <c:min val="0"/>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787991839"/>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400"/>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hart>
    <c:autoTitleDeleted val="1"/>
    <c:plotArea>
      <c:layout>
        <c:manualLayout>
          <c:layoutTarget val="inner"/>
          <c:xMode val="edge"/>
          <c:yMode val="edge"/>
          <c:x val="7.719539997134206E-2"/>
          <c:y val="0.14569242608544547"/>
          <c:w val="0.92280460002865794"/>
          <c:h val="0.6713972643546906"/>
        </c:manualLayout>
      </c:layout>
      <c:barChart>
        <c:barDir val="col"/>
        <c:grouping val="stacked"/>
        <c:varyColors val="0"/>
        <c:ser>
          <c:idx val="0"/>
          <c:order val="0"/>
          <c:tx>
            <c:strRef>
              <c:f>Sheet1!$B$1</c:f>
              <c:strCache>
                <c:ptCount val="1"/>
                <c:pt idx="0">
                  <c:v>Agree (6 or 7)</c:v>
                </c:pt>
              </c:strCache>
            </c:strRef>
          </c:tx>
          <c:spPr>
            <a:solidFill>
              <a:srgbClr val="00B05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8"/>
                <c:pt idx="0">
                  <c:v>2010</c:v>
                </c:pt>
                <c:pt idx="1">
                  <c:v>2012</c:v>
                </c:pt>
                <c:pt idx="2">
                  <c:v>2014</c:v>
                </c:pt>
                <c:pt idx="3">
                  <c:v>2017</c:v>
                </c:pt>
                <c:pt idx="4">
                  <c:v>2019</c:v>
                </c:pt>
                <c:pt idx="5">
                  <c:v>2021</c:v>
                </c:pt>
                <c:pt idx="6">
                  <c:v>2023</c:v>
                </c:pt>
                <c:pt idx="7">
                  <c:v>2025</c:v>
                </c:pt>
              </c:numCache>
            </c:numRef>
          </c:cat>
          <c:val>
            <c:numRef>
              <c:f>Sheet1!$B$2:$B$9</c:f>
              <c:numCache>
                <c:formatCode>General</c:formatCode>
                <c:ptCount val="8"/>
                <c:pt idx="0" formatCode="0">
                  <c:v>54.8</c:v>
                </c:pt>
                <c:pt idx="1">
                  <c:v>61</c:v>
                </c:pt>
                <c:pt idx="2">
                  <c:v>60</c:v>
                </c:pt>
                <c:pt idx="3">
                  <c:v>57</c:v>
                </c:pt>
                <c:pt idx="4">
                  <c:v>52</c:v>
                </c:pt>
                <c:pt idx="5">
                  <c:v>53</c:v>
                </c:pt>
                <c:pt idx="6">
                  <c:v>51</c:v>
                </c:pt>
                <c:pt idx="7">
                  <c:v>54</c:v>
                </c:pt>
              </c:numCache>
            </c:numRef>
          </c:val>
          <c:extLst>
            <c:ext xmlns:c16="http://schemas.microsoft.com/office/drawing/2014/chart" uri="{C3380CC4-5D6E-409C-BE32-E72D297353CC}">
              <c16:uniqueId val="{00000000-C64B-445A-B393-8DC761BE6698}"/>
            </c:ext>
          </c:extLst>
        </c:ser>
        <c:ser>
          <c:idx val="1"/>
          <c:order val="1"/>
          <c:tx>
            <c:strRef>
              <c:f>Sheet1!$C$1</c:f>
              <c:strCache>
                <c:ptCount val="1"/>
                <c:pt idx="0">
                  <c:v>Neutral (3 to 5)</c:v>
                </c:pt>
              </c:strCache>
            </c:strRef>
          </c:tx>
          <c:spPr>
            <a:solidFill>
              <a:schemeClr val="accent1">
                <a:lumMod val="40000"/>
                <a:lumOff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8"/>
                <c:pt idx="0">
                  <c:v>2010</c:v>
                </c:pt>
                <c:pt idx="1">
                  <c:v>2012</c:v>
                </c:pt>
                <c:pt idx="2">
                  <c:v>2014</c:v>
                </c:pt>
                <c:pt idx="3">
                  <c:v>2017</c:v>
                </c:pt>
                <c:pt idx="4">
                  <c:v>2019</c:v>
                </c:pt>
                <c:pt idx="5">
                  <c:v>2021</c:v>
                </c:pt>
                <c:pt idx="6">
                  <c:v>2023</c:v>
                </c:pt>
                <c:pt idx="7">
                  <c:v>2025</c:v>
                </c:pt>
              </c:numCache>
            </c:numRef>
          </c:cat>
          <c:val>
            <c:numRef>
              <c:f>Sheet1!$C$2:$C$9</c:f>
              <c:numCache>
                <c:formatCode>General</c:formatCode>
                <c:ptCount val="8"/>
                <c:pt idx="0" formatCode="0">
                  <c:v>41</c:v>
                </c:pt>
                <c:pt idx="1">
                  <c:v>34</c:v>
                </c:pt>
                <c:pt idx="2">
                  <c:v>37</c:v>
                </c:pt>
                <c:pt idx="3">
                  <c:v>40</c:v>
                </c:pt>
                <c:pt idx="4">
                  <c:v>44</c:v>
                </c:pt>
                <c:pt idx="5">
                  <c:v>41</c:v>
                </c:pt>
                <c:pt idx="6">
                  <c:v>45</c:v>
                </c:pt>
                <c:pt idx="7">
                  <c:v>41</c:v>
                </c:pt>
              </c:numCache>
            </c:numRef>
          </c:val>
          <c:extLst>
            <c:ext xmlns:c16="http://schemas.microsoft.com/office/drawing/2014/chart" uri="{C3380CC4-5D6E-409C-BE32-E72D297353CC}">
              <c16:uniqueId val="{00000001-C64B-445A-B393-8DC761BE6698}"/>
            </c:ext>
          </c:extLst>
        </c:ser>
        <c:ser>
          <c:idx val="2"/>
          <c:order val="2"/>
          <c:tx>
            <c:strRef>
              <c:f>Sheet1!$D$1</c:f>
              <c:strCache>
                <c:ptCount val="1"/>
                <c:pt idx="0">
                  <c:v>Disagree (1 or 2)</c:v>
                </c:pt>
              </c:strCache>
            </c:strRef>
          </c:tx>
          <c:spPr>
            <a:solidFill>
              <a:srgbClr val="FFCCCC"/>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8"/>
                <c:pt idx="0">
                  <c:v>2010</c:v>
                </c:pt>
                <c:pt idx="1">
                  <c:v>2012</c:v>
                </c:pt>
                <c:pt idx="2">
                  <c:v>2014</c:v>
                </c:pt>
                <c:pt idx="3">
                  <c:v>2017</c:v>
                </c:pt>
                <c:pt idx="4">
                  <c:v>2019</c:v>
                </c:pt>
                <c:pt idx="5">
                  <c:v>2021</c:v>
                </c:pt>
                <c:pt idx="6">
                  <c:v>2023</c:v>
                </c:pt>
                <c:pt idx="7">
                  <c:v>2025</c:v>
                </c:pt>
              </c:numCache>
            </c:numRef>
          </c:cat>
          <c:val>
            <c:numRef>
              <c:f>Sheet1!$D$2:$D$9</c:f>
              <c:numCache>
                <c:formatCode>General</c:formatCode>
                <c:ptCount val="8"/>
                <c:pt idx="0" formatCode="0">
                  <c:v>4.1999999999999993</c:v>
                </c:pt>
                <c:pt idx="1">
                  <c:v>4</c:v>
                </c:pt>
                <c:pt idx="2">
                  <c:v>3</c:v>
                </c:pt>
                <c:pt idx="3">
                  <c:v>3</c:v>
                </c:pt>
                <c:pt idx="4">
                  <c:v>4</c:v>
                </c:pt>
                <c:pt idx="5">
                  <c:v>6</c:v>
                </c:pt>
                <c:pt idx="6">
                  <c:v>4</c:v>
                </c:pt>
                <c:pt idx="7">
                  <c:v>4</c:v>
                </c:pt>
              </c:numCache>
            </c:numRef>
          </c:val>
          <c:extLst>
            <c:ext xmlns:c16="http://schemas.microsoft.com/office/drawing/2014/chart" uri="{C3380CC4-5D6E-409C-BE32-E72D297353CC}">
              <c16:uniqueId val="{00000002-C64B-445A-B393-8DC761BE6698}"/>
            </c:ext>
          </c:extLst>
        </c:ser>
        <c:dLbls>
          <c:showLegendKey val="0"/>
          <c:showVal val="0"/>
          <c:showCatName val="0"/>
          <c:showSerName val="0"/>
          <c:showPercent val="0"/>
          <c:showBubbleSize val="0"/>
        </c:dLbls>
        <c:gapWidth val="219"/>
        <c:overlap val="100"/>
        <c:axId val="1346851920"/>
        <c:axId val="1346853360"/>
      </c:barChart>
      <c:catAx>
        <c:axId val="13468519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346853360"/>
        <c:crosses val="autoZero"/>
        <c:auto val="1"/>
        <c:lblAlgn val="ctr"/>
        <c:lblOffset val="100"/>
        <c:noMultiLvlLbl val="0"/>
      </c:catAx>
      <c:valAx>
        <c:axId val="1346853360"/>
        <c:scaling>
          <c:orientation val="minMax"/>
          <c:max val="100"/>
        </c:scaling>
        <c:delete val="0"/>
        <c:axPos val="l"/>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346851920"/>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600"/>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hart>
    <c:title>
      <c:tx>
        <c:rich>
          <a:bodyPr rot="0" spcFirstLastPara="1" vertOverflow="ellipsis" vert="horz" wrap="square" anchor="ctr" anchorCtr="1"/>
          <a:lstStyle/>
          <a:p>
            <a:pPr>
              <a:defRPr sz="1920" b="0" i="0" u="none" strike="noStrike" kern="1200" spc="0" baseline="0">
                <a:solidFill>
                  <a:schemeClr val="tx1">
                    <a:lumMod val="65000"/>
                    <a:lumOff val="35000"/>
                  </a:schemeClr>
                </a:solidFill>
                <a:latin typeface="+mn-lt"/>
                <a:ea typeface="+mn-ea"/>
                <a:cs typeface="+mn-cs"/>
              </a:defRPr>
            </a:pPr>
            <a:r>
              <a:rPr lang="en-US" sz="2000" i="1" kern="0" dirty="0">
                <a:effectLst/>
                <a:ea typeface="SimSun" panose="02010600030101010101" pitchFamily="2" charset="-122"/>
              </a:rPr>
              <a:t>Which of the following statements </a:t>
            </a:r>
            <a:r>
              <a:rPr lang="en-US" sz="2000" i="1" kern="0" dirty="0">
                <a:effectLst/>
                <a:ea typeface="SimSun" panose="02010600030101010101" pitchFamily="2" charset="-122"/>
                <a:cs typeface="Times New Roman" panose="02020603050405020304" pitchFamily="18" charset="0"/>
              </a:rPr>
              <a:t>do you agree with the most</a:t>
            </a:r>
            <a:r>
              <a:rPr lang="en-US" sz="2000" i="1" kern="0" dirty="0">
                <a:effectLst/>
                <a:ea typeface="SimSun" panose="02010600030101010101" pitchFamily="2" charset="-122"/>
                <a:cs typeface="+mn-cs"/>
              </a:rPr>
              <a:t>?</a:t>
            </a:r>
            <a:endParaRPr lang="en-CA" sz="1100" i="1" dirty="0"/>
          </a:p>
        </c:rich>
      </c:tx>
      <c:overlay val="0"/>
      <c:spPr>
        <a:noFill/>
        <a:ln>
          <a:noFill/>
        </a:ln>
        <a:effectLst/>
      </c:spPr>
      <c:txPr>
        <a:bodyPr rot="0" spcFirstLastPara="1" vertOverflow="ellipsis" vert="horz" wrap="square" anchor="ctr" anchorCtr="1"/>
        <a:lstStyle/>
        <a:p>
          <a:pPr>
            <a:defRPr sz="1920" b="0" i="0" u="none" strike="noStrike" kern="1200" spc="0" baseline="0">
              <a:solidFill>
                <a:schemeClr val="tx1">
                  <a:lumMod val="65000"/>
                  <a:lumOff val="35000"/>
                </a:schemeClr>
              </a:solidFill>
              <a:latin typeface="+mn-lt"/>
              <a:ea typeface="+mn-ea"/>
              <a:cs typeface="+mn-cs"/>
            </a:defRPr>
          </a:pPr>
          <a:endParaRPr lang="en-CA"/>
        </a:p>
      </c:txPr>
    </c:title>
    <c:autoTitleDeleted val="0"/>
    <c:plotArea>
      <c:layout/>
      <c:barChart>
        <c:barDir val="col"/>
        <c:grouping val="clustered"/>
        <c:varyColors val="0"/>
        <c:ser>
          <c:idx val="0"/>
          <c:order val="0"/>
          <c:tx>
            <c:strRef>
              <c:f>Sheet1!$B$1</c:f>
              <c:strCache>
                <c:ptCount val="1"/>
                <c:pt idx="0">
                  <c:v>2010</c:v>
                </c:pt>
              </c:strCache>
            </c:strRef>
          </c:tx>
          <c:spPr>
            <a:solidFill>
              <a:schemeClr val="accent5">
                <a:tint val="46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Democracy is preferable to any other form of government</c:v>
                </c:pt>
                <c:pt idx="1">
                  <c:v>For people like me it doesn’t matter whether a government is democratic or non-democratic</c:v>
                </c:pt>
                <c:pt idx="2">
                  <c:v>Under some circumstances an authoritarian government may be preferable to a democratic one</c:v>
                </c:pt>
              </c:strCache>
            </c:strRef>
          </c:cat>
          <c:val>
            <c:numRef>
              <c:f>Sheet1!$B$2:$B$4</c:f>
              <c:numCache>
                <c:formatCode>General</c:formatCode>
                <c:ptCount val="3"/>
                <c:pt idx="0">
                  <c:v>73</c:v>
                </c:pt>
                <c:pt idx="1">
                  <c:v>13</c:v>
                </c:pt>
                <c:pt idx="2">
                  <c:v>14</c:v>
                </c:pt>
              </c:numCache>
            </c:numRef>
          </c:val>
          <c:extLst>
            <c:ext xmlns:c16="http://schemas.microsoft.com/office/drawing/2014/chart" uri="{C3380CC4-5D6E-409C-BE32-E72D297353CC}">
              <c16:uniqueId val="{00000000-A7B0-4ABA-AFAE-CD663A3DE270}"/>
            </c:ext>
          </c:extLst>
        </c:ser>
        <c:ser>
          <c:idx val="1"/>
          <c:order val="1"/>
          <c:tx>
            <c:strRef>
              <c:f>Sheet1!$C$1</c:f>
              <c:strCache>
                <c:ptCount val="1"/>
                <c:pt idx="0">
                  <c:v>2012</c:v>
                </c:pt>
              </c:strCache>
            </c:strRef>
          </c:tx>
          <c:spPr>
            <a:solidFill>
              <a:schemeClr val="accent5">
                <a:tint val="62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Democracy is preferable to any other form of government</c:v>
                </c:pt>
                <c:pt idx="1">
                  <c:v>For people like me it doesn’t matter whether a government is democratic or non-democratic</c:v>
                </c:pt>
                <c:pt idx="2">
                  <c:v>Under some circumstances an authoritarian government may be preferable to a democratic one</c:v>
                </c:pt>
              </c:strCache>
            </c:strRef>
          </c:cat>
          <c:val>
            <c:numRef>
              <c:f>Sheet1!$C$2:$C$4</c:f>
              <c:numCache>
                <c:formatCode>General</c:formatCode>
                <c:ptCount val="3"/>
                <c:pt idx="0">
                  <c:v>76</c:v>
                </c:pt>
                <c:pt idx="1">
                  <c:v>13</c:v>
                </c:pt>
                <c:pt idx="2">
                  <c:v>11</c:v>
                </c:pt>
              </c:numCache>
            </c:numRef>
          </c:val>
          <c:extLst>
            <c:ext xmlns:c16="http://schemas.microsoft.com/office/drawing/2014/chart" uri="{C3380CC4-5D6E-409C-BE32-E72D297353CC}">
              <c16:uniqueId val="{00000001-A7B0-4ABA-AFAE-CD663A3DE270}"/>
            </c:ext>
          </c:extLst>
        </c:ser>
        <c:ser>
          <c:idx val="2"/>
          <c:order val="2"/>
          <c:tx>
            <c:strRef>
              <c:f>Sheet1!$D$1</c:f>
              <c:strCache>
                <c:ptCount val="1"/>
                <c:pt idx="0">
                  <c:v>2014</c:v>
                </c:pt>
              </c:strCache>
            </c:strRef>
          </c:tx>
          <c:spPr>
            <a:solidFill>
              <a:schemeClr val="accent5">
                <a:tint val="77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Democracy is preferable to any other form of government</c:v>
                </c:pt>
                <c:pt idx="1">
                  <c:v>For people like me it doesn’t matter whether a government is democratic or non-democratic</c:v>
                </c:pt>
                <c:pt idx="2">
                  <c:v>Under some circumstances an authoritarian government may be preferable to a democratic one</c:v>
                </c:pt>
              </c:strCache>
            </c:strRef>
          </c:cat>
          <c:val>
            <c:numRef>
              <c:f>Sheet1!$D$2:$D$4</c:f>
              <c:numCache>
                <c:formatCode>General</c:formatCode>
                <c:ptCount val="3"/>
                <c:pt idx="0">
                  <c:v>75</c:v>
                </c:pt>
                <c:pt idx="1">
                  <c:v>14</c:v>
                </c:pt>
                <c:pt idx="2">
                  <c:v>11</c:v>
                </c:pt>
              </c:numCache>
            </c:numRef>
          </c:val>
          <c:extLst>
            <c:ext xmlns:c16="http://schemas.microsoft.com/office/drawing/2014/chart" uri="{C3380CC4-5D6E-409C-BE32-E72D297353CC}">
              <c16:uniqueId val="{00000002-A7B0-4ABA-AFAE-CD663A3DE270}"/>
            </c:ext>
          </c:extLst>
        </c:ser>
        <c:ser>
          <c:idx val="3"/>
          <c:order val="3"/>
          <c:tx>
            <c:strRef>
              <c:f>Sheet1!$E$1</c:f>
              <c:strCache>
                <c:ptCount val="1"/>
                <c:pt idx="0">
                  <c:v>2017</c:v>
                </c:pt>
              </c:strCache>
            </c:strRef>
          </c:tx>
          <c:spPr>
            <a:solidFill>
              <a:schemeClr val="accent5">
                <a:tint val="93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Democracy is preferable to any other form of government</c:v>
                </c:pt>
                <c:pt idx="1">
                  <c:v>For people like me it doesn’t matter whether a government is democratic or non-democratic</c:v>
                </c:pt>
                <c:pt idx="2">
                  <c:v>Under some circumstances an authoritarian government may be preferable to a democratic one</c:v>
                </c:pt>
              </c:strCache>
            </c:strRef>
          </c:cat>
          <c:val>
            <c:numRef>
              <c:f>Sheet1!$E$2:$E$4</c:f>
              <c:numCache>
                <c:formatCode>General</c:formatCode>
                <c:ptCount val="3"/>
                <c:pt idx="0">
                  <c:v>65</c:v>
                </c:pt>
                <c:pt idx="1">
                  <c:v>22</c:v>
                </c:pt>
                <c:pt idx="2">
                  <c:v>13</c:v>
                </c:pt>
              </c:numCache>
            </c:numRef>
          </c:val>
          <c:extLst>
            <c:ext xmlns:c16="http://schemas.microsoft.com/office/drawing/2014/chart" uri="{C3380CC4-5D6E-409C-BE32-E72D297353CC}">
              <c16:uniqueId val="{00000003-A7B0-4ABA-AFAE-CD663A3DE270}"/>
            </c:ext>
          </c:extLst>
        </c:ser>
        <c:ser>
          <c:idx val="4"/>
          <c:order val="4"/>
          <c:tx>
            <c:strRef>
              <c:f>Sheet1!$F$1</c:f>
              <c:strCache>
                <c:ptCount val="1"/>
                <c:pt idx="0">
                  <c:v>2019</c:v>
                </c:pt>
              </c:strCache>
            </c:strRef>
          </c:tx>
          <c:spPr>
            <a:solidFill>
              <a:schemeClr val="accent5">
                <a:shade val="92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Democracy is preferable to any other form of government</c:v>
                </c:pt>
                <c:pt idx="1">
                  <c:v>For people like me it doesn’t matter whether a government is democratic or non-democratic</c:v>
                </c:pt>
                <c:pt idx="2">
                  <c:v>Under some circumstances an authoritarian government may be preferable to a democratic one</c:v>
                </c:pt>
              </c:strCache>
            </c:strRef>
          </c:cat>
          <c:val>
            <c:numRef>
              <c:f>Sheet1!$F$2:$F$4</c:f>
              <c:numCache>
                <c:formatCode>General</c:formatCode>
                <c:ptCount val="3"/>
                <c:pt idx="0">
                  <c:v>75</c:v>
                </c:pt>
                <c:pt idx="1">
                  <c:v>15</c:v>
                </c:pt>
                <c:pt idx="2">
                  <c:v>10</c:v>
                </c:pt>
              </c:numCache>
            </c:numRef>
          </c:val>
          <c:extLst>
            <c:ext xmlns:c16="http://schemas.microsoft.com/office/drawing/2014/chart" uri="{C3380CC4-5D6E-409C-BE32-E72D297353CC}">
              <c16:uniqueId val="{00000004-A7B0-4ABA-AFAE-CD663A3DE270}"/>
            </c:ext>
          </c:extLst>
        </c:ser>
        <c:ser>
          <c:idx val="5"/>
          <c:order val="5"/>
          <c:tx>
            <c:strRef>
              <c:f>Sheet1!$G$1</c:f>
              <c:strCache>
                <c:ptCount val="1"/>
                <c:pt idx="0">
                  <c:v>2021</c:v>
                </c:pt>
              </c:strCache>
            </c:strRef>
          </c:tx>
          <c:spPr>
            <a:solidFill>
              <a:schemeClr val="accent5">
                <a:shade val="76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Democracy is preferable to any other form of government</c:v>
                </c:pt>
                <c:pt idx="1">
                  <c:v>For people like me it doesn’t matter whether a government is democratic or non-democratic</c:v>
                </c:pt>
                <c:pt idx="2">
                  <c:v>Under some circumstances an authoritarian government may be preferable to a democratic one</c:v>
                </c:pt>
              </c:strCache>
            </c:strRef>
          </c:cat>
          <c:val>
            <c:numRef>
              <c:f>Sheet1!$G$2:$G$4</c:f>
              <c:numCache>
                <c:formatCode>General</c:formatCode>
                <c:ptCount val="3"/>
                <c:pt idx="0">
                  <c:v>73</c:v>
                </c:pt>
                <c:pt idx="1">
                  <c:v>16</c:v>
                </c:pt>
                <c:pt idx="2">
                  <c:v>11</c:v>
                </c:pt>
              </c:numCache>
            </c:numRef>
          </c:val>
          <c:extLst>
            <c:ext xmlns:c16="http://schemas.microsoft.com/office/drawing/2014/chart" uri="{C3380CC4-5D6E-409C-BE32-E72D297353CC}">
              <c16:uniqueId val="{00000005-A7B0-4ABA-AFAE-CD663A3DE270}"/>
            </c:ext>
          </c:extLst>
        </c:ser>
        <c:ser>
          <c:idx val="6"/>
          <c:order val="6"/>
          <c:tx>
            <c:strRef>
              <c:f>Sheet1!$H$1</c:f>
              <c:strCache>
                <c:ptCount val="1"/>
                <c:pt idx="0">
                  <c:v>2023</c:v>
                </c:pt>
              </c:strCache>
            </c:strRef>
          </c:tx>
          <c:spPr>
            <a:solidFill>
              <a:schemeClr val="accent5">
                <a:shade val="61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Democracy is preferable to any other form of government</c:v>
                </c:pt>
                <c:pt idx="1">
                  <c:v>For people like me it doesn’t matter whether a government is democratic or non-democratic</c:v>
                </c:pt>
                <c:pt idx="2">
                  <c:v>Under some circumstances an authoritarian government may be preferable to a democratic one</c:v>
                </c:pt>
              </c:strCache>
            </c:strRef>
          </c:cat>
          <c:val>
            <c:numRef>
              <c:f>Sheet1!$H$2:$H$4</c:f>
              <c:numCache>
                <c:formatCode>General</c:formatCode>
                <c:ptCount val="3"/>
                <c:pt idx="0">
                  <c:v>73</c:v>
                </c:pt>
                <c:pt idx="1">
                  <c:v>16</c:v>
                </c:pt>
                <c:pt idx="2">
                  <c:v>11</c:v>
                </c:pt>
              </c:numCache>
            </c:numRef>
          </c:val>
          <c:extLst>
            <c:ext xmlns:c16="http://schemas.microsoft.com/office/drawing/2014/chart" uri="{C3380CC4-5D6E-409C-BE32-E72D297353CC}">
              <c16:uniqueId val="{00000006-A7B0-4ABA-AFAE-CD663A3DE270}"/>
            </c:ext>
          </c:extLst>
        </c:ser>
        <c:ser>
          <c:idx val="7"/>
          <c:order val="7"/>
          <c:tx>
            <c:strRef>
              <c:f>Sheet1!$I$1</c:f>
              <c:strCache>
                <c:ptCount val="1"/>
                <c:pt idx="0">
                  <c:v>2025</c:v>
                </c:pt>
              </c:strCache>
            </c:strRef>
          </c:tx>
          <c:spPr>
            <a:solidFill>
              <a:schemeClr val="accent5">
                <a:shade val="4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Democracy is preferable to any other form of government</c:v>
                </c:pt>
                <c:pt idx="1">
                  <c:v>For people like me it doesn’t matter whether a government is democratic or non-democratic</c:v>
                </c:pt>
                <c:pt idx="2">
                  <c:v>Under some circumstances an authoritarian government may be preferable to a democratic one</c:v>
                </c:pt>
              </c:strCache>
            </c:strRef>
          </c:cat>
          <c:val>
            <c:numRef>
              <c:f>Sheet1!$I$2:$I$4</c:f>
              <c:numCache>
                <c:formatCode>General</c:formatCode>
                <c:ptCount val="3"/>
                <c:pt idx="0">
                  <c:v>74</c:v>
                </c:pt>
                <c:pt idx="1">
                  <c:v>14</c:v>
                </c:pt>
                <c:pt idx="2">
                  <c:v>11</c:v>
                </c:pt>
              </c:numCache>
            </c:numRef>
          </c:val>
          <c:extLst>
            <c:ext xmlns:c16="http://schemas.microsoft.com/office/drawing/2014/chart" uri="{C3380CC4-5D6E-409C-BE32-E72D297353CC}">
              <c16:uniqueId val="{00000000-A1CE-468C-B143-88434949CCB2}"/>
            </c:ext>
          </c:extLst>
        </c:ser>
        <c:dLbls>
          <c:showLegendKey val="0"/>
          <c:showVal val="0"/>
          <c:showCatName val="0"/>
          <c:showSerName val="0"/>
          <c:showPercent val="0"/>
          <c:showBubbleSize val="0"/>
        </c:dLbls>
        <c:gapWidth val="219"/>
        <c:overlap val="-27"/>
        <c:axId val="1805481920"/>
        <c:axId val="1805492960"/>
      </c:barChart>
      <c:catAx>
        <c:axId val="18054819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805492960"/>
        <c:crosses val="autoZero"/>
        <c:auto val="1"/>
        <c:lblAlgn val="ctr"/>
        <c:lblOffset val="100"/>
        <c:noMultiLvlLbl val="0"/>
      </c:catAx>
      <c:valAx>
        <c:axId val="1805492960"/>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805481920"/>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600"/>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hart>
    <c:title>
      <c:tx>
        <c:rich>
          <a:bodyPr rot="0" spcFirstLastPara="1" vertOverflow="ellipsis" vert="horz" wrap="square" anchor="ctr" anchorCtr="1"/>
          <a:lstStyle/>
          <a:p>
            <a:pPr>
              <a:defRPr sz="1920" b="0" i="0" u="none" strike="noStrike" kern="1200" spc="0" baseline="0">
                <a:solidFill>
                  <a:schemeClr val="tx1">
                    <a:lumMod val="65000"/>
                    <a:lumOff val="35000"/>
                  </a:schemeClr>
                </a:solidFill>
                <a:latin typeface="+mn-lt"/>
                <a:ea typeface="+mn-ea"/>
                <a:cs typeface="+mn-cs"/>
              </a:defRPr>
            </a:pPr>
            <a:r>
              <a:rPr lang="en-US" sz="1800" b="0" i="1" u="none" strike="noStrike" kern="0" spc="0" baseline="0" dirty="0">
                <a:solidFill>
                  <a:prstClr val="black">
                    <a:lumMod val="65000"/>
                    <a:lumOff val="35000"/>
                  </a:prstClr>
                </a:solidFill>
                <a:latin typeface="+mn-lt"/>
                <a:ea typeface="SimSun" panose="02010600030101010101" pitchFamily="2" charset="-122"/>
              </a:rPr>
              <a:t>To what extent do you respect the political institutions of Canada? </a:t>
            </a:r>
            <a:endParaRPr lang="en-CA" sz="1800" dirty="0">
              <a:latin typeface="+mn-lt"/>
            </a:endParaRPr>
          </a:p>
        </c:rich>
      </c:tx>
      <c:overlay val="0"/>
      <c:spPr>
        <a:noFill/>
        <a:ln>
          <a:noFill/>
        </a:ln>
        <a:effectLst/>
      </c:spPr>
      <c:txPr>
        <a:bodyPr rot="0" spcFirstLastPara="1" vertOverflow="ellipsis" vert="horz" wrap="square" anchor="ctr" anchorCtr="1"/>
        <a:lstStyle/>
        <a:p>
          <a:pPr>
            <a:defRPr sz="1920" b="0" i="0" u="none" strike="noStrike" kern="1200" spc="0" baseline="0">
              <a:solidFill>
                <a:schemeClr val="tx1">
                  <a:lumMod val="65000"/>
                  <a:lumOff val="35000"/>
                </a:schemeClr>
              </a:solidFill>
              <a:latin typeface="+mn-lt"/>
              <a:ea typeface="+mn-ea"/>
              <a:cs typeface="+mn-cs"/>
            </a:defRPr>
          </a:pPr>
          <a:endParaRPr lang="en-CA"/>
        </a:p>
      </c:txPr>
    </c:title>
    <c:autoTitleDeleted val="0"/>
    <c:plotArea>
      <c:layout>
        <c:manualLayout>
          <c:layoutTarget val="inner"/>
          <c:xMode val="edge"/>
          <c:yMode val="edge"/>
          <c:x val="0.13344983461200666"/>
          <c:y val="0.24218827759587327"/>
          <c:w val="0.86655016538799334"/>
          <c:h val="0.72183080615630979"/>
        </c:manualLayout>
      </c:layout>
      <c:barChart>
        <c:barDir val="bar"/>
        <c:grouping val="stacked"/>
        <c:varyColors val="0"/>
        <c:ser>
          <c:idx val="0"/>
          <c:order val="0"/>
          <c:tx>
            <c:strRef>
              <c:f>Sheet1!$B$1</c:f>
              <c:strCache>
                <c:ptCount val="1"/>
                <c:pt idx="0">
                  <c:v>A lot (6 or 7)</c:v>
                </c:pt>
              </c:strCache>
            </c:strRef>
          </c:tx>
          <c:spPr>
            <a:solidFill>
              <a:srgbClr val="00B05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8"/>
                <c:pt idx="0">
                  <c:v>2010</c:v>
                </c:pt>
                <c:pt idx="1">
                  <c:v>2012</c:v>
                </c:pt>
                <c:pt idx="2">
                  <c:v>2014</c:v>
                </c:pt>
                <c:pt idx="3">
                  <c:v>2017</c:v>
                </c:pt>
                <c:pt idx="4">
                  <c:v>2019</c:v>
                </c:pt>
                <c:pt idx="5">
                  <c:v>2021</c:v>
                </c:pt>
                <c:pt idx="6">
                  <c:v>2023</c:v>
                </c:pt>
                <c:pt idx="7">
                  <c:v>2025</c:v>
                </c:pt>
              </c:numCache>
            </c:numRef>
          </c:cat>
          <c:val>
            <c:numRef>
              <c:f>Sheet1!$B$2:$B$9</c:f>
              <c:numCache>
                <c:formatCode>0</c:formatCode>
                <c:ptCount val="8"/>
                <c:pt idx="0">
                  <c:v>18.100000000000001</c:v>
                </c:pt>
                <c:pt idx="1">
                  <c:v>23</c:v>
                </c:pt>
                <c:pt idx="2">
                  <c:v>20</c:v>
                </c:pt>
                <c:pt idx="3">
                  <c:v>22</c:v>
                </c:pt>
                <c:pt idx="4">
                  <c:v>25</c:v>
                </c:pt>
                <c:pt idx="5">
                  <c:v>31</c:v>
                </c:pt>
                <c:pt idx="6" formatCode="General">
                  <c:v>27</c:v>
                </c:pt>
                <c:pt idx="7" formatCode="General">
                  <c:v>29</c:v>
                </c:pt>
              </c:numCache>
            </c:numRef>
          </c:val>
          <c:extLst>
            <c:ext xmlns:c16="http://schemas.microsoft.com/office/drawing/2014/chart" uri="{C3380CC4-5D6E-409C-BE32-E72D297353CC}">
              <c16:uniqueId val="{00000000-C64B-445A-B393-8DC761BE6698}"/>
            </c:ext>
          </c:extLst>
        </c:ser>
        <c:ser>
          <c:idx val="1"/>
          <c:order val="1"/>
          <c:tx>
            <c:strRef>
              <c:f>Sheet1!$C$1</c:f>
              <c:strCache>
                <c:ptCount val="1"/>
                <c:pt idx="0">
                  <c:v>Some (3 to 5)</c:v>
                </c:pt>
              </c:strCache>
            </c:strRef>
          </c:tx>
          <c:spPr>
            <a:solidFill>
              <a:schemeClr val="accent1">
                <a:lumMod val="40000"/>
                <a:lumOff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8"/>
                <c:pt idx="0">
                  <c:v>2010</c:v>
                </c:pt>
                <c:pt idx="1">
                  <c:v>2012</c:v>
                </c:pt>
                <c:pt idx="2">
                  <c:v>2014</c:v>
                </c:pt>
                <c:pt idx="3">
                  <c:v>2017</c:v>
                </c:pt>
                <c:pt idx="4">
                  <c:v>2019</c:v>
                </c:pt>
                <c:pt idx="5">
                  <c:v>2021</c:v>
                </c:pt>
                <c:pt idx="6">
                  <c:v>2023</c:v>
                </c:pt>
                <c:pt idx="7">
                  <c:v>2025</c:v>
                </c:pt>
              </c:numCache>
            </c:numRef>
          </c:cat>
          <c:val>
            <c:numRef>
              <c:f>Sheet1!$C$2:$C$9</c:f>
              <c:numCache>
                <c:formatCode>0</c:formatCode>
                <c:ptCount val="8"/>
                <c:pt idx="0">
                  <c:v>62.1</c:v>
                </c:pt>
                <c:pt idx="1">
                  <c:v>62</c:v>
                </c:pt>
                <c:pt idx="2">
                  <c:v>62</c:v>
                </c:pt>
                <c:pt idx="3">
                  <c:v>65</c:v>
                </c:pt>
                <c:pt idx="4">
                  <c:v>61</c:v>
                </c:pt>
                <c:pt idx="5">
                  <c:v>56</c:v>
                </c:pt>
                <c:pt idx="6" formatCode="General">
                  <c:v>58</c:v>
                </c:pt>
                <c:pt idx="7" formatCode="General">
                  <c:v>58</c:v>
                </c:pt>
              </c:numCache>
            </c:numRef>
          </c:val>
          <c:extLst>
            <c:ext xmlns:c16="http://schemas.microsoft.com/office/drawing/2014/chart" uri="{C3380CC4-5D6E-409C-BE32-E72D297353CC}">
              <c16:uniqueId val="{00000001-C64B-445A-B393-8DC761BE6698}"/>
            </c:ext>
          </c:extLst>
        </c:ser>
        <c:ser>
          <c:idx val="2"/>
          <c:order val="2"/>
          <c:tx>
            <c:strRef>
              <c:f>Sheet1!$D$1</c:f>
              <c:strCache>
                <c:ptCount val="1"/>
                <c:pt idx="0">
                  <c:v>Not at all (1 or 2)</c:v>
                </c:pt>
              </c:strCache>
            </c:strRef>
          </c:tx>
          <c:spPr>
            <a:solidFill>
              <a:srgbClr val="FFCCCC"/>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8"/>
                <c:pt idx="0">
                  <c:v>2010</c:v>
                </c:pt>
                <c:pt idx="1">
                  <c:v>2012</c:v>
                </c:pt>
                <c:pt idx="2">
                  <c:v>2014</c:v>
                </c:pt>
                <c:pt idx="3">
                  <c:v>2017</c:v>
                </c:pt>
                <c:pt idx="4">
                  <c:v>2019</c:v>
                </c:pt>
                <c:pt idx="5">
                  <c:v>2021</c:v>
                </c:pt>
                <c:pt idx="6">
                  <c:v>2023</c:v>
                </c:pt>
                <c:pt idx="7">
                  <c:v>2025</c:v>
                </c:pt>
              </c:numCache>
            </c:numRef>
          </c:cat>
          <c:val>
            <c:numRef>
              <c:f>Sheet1!$D$2:$D$9</c:f>
              <c:numCache>
                <c:formatCode>0</c:formatCode>
                <c:ptCount val="8"/>
                <c:pt idx="0">
                  <c:v>19.8</c:v>
                </c:pt>
                <c:pt idx="1">
                  <c:v>15</c:v>
                </c:pt>
                <c:pt idx="2">
                  <c:v>18</c:v>
                </c:pt>
                <c:pt idx="3">
                  <c:v>13</c:v>
                </c:pt>
                <c:pt idx="4">
                  <c:v>14</c:v>
                </c:pt>
                <c:pt idx="5">
                  <c:v>12</c:v>
                </c:pt>
                <c:pt idx="6" formatCode="General">
                  <c:v>16</c:v>
                </c:pt>
                <c:pt idx="7" formatCode="General">
                  <c:v>13</c:v>
                </c:pt>
              </c:numCache>
            </c:numRef>
          </c:val>
          <c:extLst>
            <c:ext xmlns:c16="http://schemas.microsoft.com/office/drawing/2014/chart" uri="{C3380CC4-5D6E-409C-BE32-E72D297353CC}">
              <c16:uniqueId val="{00000002-C64B-445A-B393-8DC761BE6698}"/>
            </c:ext>
          </c:extLst>
        </c:ser>
        <c:dLbls>
          <c:showLegendKey val="0"/>
          <c:showVal val="0"/>
          <c:showCatName val="0"/>
          <c:showSerName val="0"/>
          <c:showPercent val="0"/>
          <c:showBubbleSize val="0"/>
        </c:dLbls>
        <c:gapWidth val="219"/>
        <c:overlap val="100"/>
        <c:axId val="1346851920"/>
        <c:axId val="1346853360"/>
      </c:barChart>
      <c:catAx>
        <c:axId val="1346851920"/>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346853360"/>
        <c:crosses val="autoZero"/>
        <c:auto val="1"/>
        <c:lblAlgn val="ctr"/>
        <c:lblOffset val="100"/>
        <c:noMultiLvlLbl val="0"/>
      </c:catAx>
      <c:valAx>
        <c:axId val="1346853360"/>
        <c:scaling>
          <c:orientation val="minMax"/>
          <c:max val="100"/>
        </c:scaling>
        <c:delete val="1"/>
        <c:axPos val="t"/>
        <c:numFmt formatCode="0" sourceLinked="1"/>
        <c:majorTickMark val="none"/>
        <c:minorTickMark val="none"/>
        <c:tickLblPos val="nextTo"/>
        <c:crossAx val="1346851920"/>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600"/>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withinLinear" id="18">
  <a:schemeClr val="accent5"/>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withinLinearReversed" id="24">
  <a:schemeClr val="accent4"/>
</cs:colorStyle>
</file>

<file path=ppt/charts/colors13.xml><?xml version="1.0" encoding="utf-8"?>
<cs:colorStyle xmlns:cs="http://schemas.microsoft.com/office/drawing/2012/chartStyle" xmlns:a="http://schemas.openxmlformats.org/drawingml/2006/main" meth="withinLinearReversed" id="26">
  <a:schemeClr val="accent6"/>
</cs:colorStyle>
</file>

<file path=ppt/charts/colors14.xml><?xml version="1.0" encoding="utf-8"?>
<cs:colorStyle xmlns:cs="http://schemas.microsoft.com/office/drawing/2012/chartStyle" xmlns:a="http://schemas.openxmlformats.org/drawingml/2006/main" meth="withinLinearReversed" id="25">
  <a:schemeClr val="accent5"/>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7.xml><?xml version="1.0" encoding="utf-8"?>
<cs:colorStyle xmlns:cs="http://schemas.microsoft.com/office/drawing/2012/chartStyle" xmlns:a="http://schemas.openxmlformats.org/drawingml/2006/main" meth="withinLinearReversed" id="24">
  <a:schemeClr val="accent4"/>
</cs:colorStyle>
</file>

<file path=ppt/charts/colors1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0.xml><?xml version="1.0" encoding="utf-8"?>
<cs:colorStyle xmlns:cs="http://schemas.microsoft.com/office/drawing/2012/chartStyle" xmlns:a="http://schemas.openxmlformats.org/drawingml/2006/main" meth="withinLinear" id="18">
  <a:schemeClr val="accent5"/>
</cs:colorStyle>
</file>

<file path=ppt/charts/colors2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withinLinear" id="18">
  <a:schemeClr val="accent5"/>
</cs:colorStyle>
</file>

<file path=ppt/charts/colors8.xml><?xml version="1.0" encoding="utf-8"?>
<cs:colorStyle xmlns:cs="http://schemas.microsoft.com/office/drawing/2012/chartStyle" xmlns:a="http://schemas.openxmlformats.org/drawingml/2006/main" meth="withinLinearReversed" id="25">
  <a:schemeClr val="accent5"/>
</cs:colorStyle>
</file>

<file path=ppt/charts/colors9.xml><?xml version="1.0" encoding="utf-8"?>
<cs:colorStyle xmlns:cs="http://schemas.microsoft.com/office/drawing/2012/chartStyle" xmlns:a="http://schemas.openxmlformats.org/drawingml/2006/main" meth="withinLinear" id="18">
  <a:schemeClr val="accent5"/>
</cs:colorStyle>
</file>

<file path=ppt/charts/style1.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7.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8.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9.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2.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3.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6.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7.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6F73F9-894E-4894-B4CA-D0AB7291EFEE}" type="datetimeFigureOut">
              <a:rPr lang="en-US" smtClean="0"/>
              <a:t>10/17/2025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3EAF2F7-A97A-4C0C-85DE-4F6F0BD0115A}" type="slidenum">
              <a:rPr lang="en-US" smtClean="0"/>
              <a:t>‹#›</a:t>
            </a:fld>
            <a:endParaRPr lang="en-US"/>
          </a:p>
        </p:txBody>
      </p:sp>
    </p:spTree>
    <p:extLst>
      <p:ext uri="{BB962C8B-B14F-4D97-AF65-F5344CB8AC3E}">
        <p14:creationId xmlns:p14="http://schemas.microsoft.com/office/powerpoint/2010/main" val="818932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3EAF2F7-A97A-4C0C-85DE-4F6F0BD0115A}" type="slidenum">
              <a:rPr lang="en-US" smtClean="0"/>
              <a:t>5</a:t>
            </a:fld>
            <a:endParaRPr lang="en-US"/>
          </a:p>
        </p:txBody>
      </p:sp>
    </p:spTree>
    <p:extLst>
      <p:ext uri="{BB962C8B-B14F-4D97-AF65-F5344CB8AC3E}">
        <p14:creationId xmlns:p14="http://schemas.microsoft.com/office/powerpoint/2010/main" val="34998373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70" name="Slide Image Placeholder 1">
            <a:extLst>
              <a:ext uri="{FF2B5EF4-FFF2-40B4-BE49-F238E27FC236}">
                <a16:creationId xmlns:a16="http://schemas.microsoft.com/office/drawing/2014/main" id="{B85C2DA6-3F96-41DA-90BF-6F152B5DA9F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211971" name="Notes Placeholder 2">
            <a:extLst>
              <a:ext uri="{FF2B5EF4-FFF2-40B4-BE49-F238E27FC236}">
                <a16:creationId xmlns:a16="http://schemas.microsoft.com/office/drawing/2014/main" id="{921A48A3-147A-4E2A-A0A4-E4CD2920D3D5}"/>
              </a:ext>
            </a:extLst>
          </p:cNvPr>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
        <p:nvSpPr>
          <p:cNvPr id="211972" name="Slide Number Placeholder 3">
            <a:extLst>
              <a:ext uri="{FF2B5EF4-FFF2-40B4-BE49-F238E27FC236}">
                <a16:creationId xmlns:a16="http://schemas.microsoft.com/office/drawing/2014/main" id="{2D31D034-ED03-499F-9A5F-8CB99865500E}"/>
              </a:ext>
            </a:extLst>
          </p:cNvPr>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MS PGothic" panose="020B0600070205080204" pitchFamily="34" charset="-128"/>
              </a:defRPr>
            </a:lvl1pPr>
            <a:lvl2pPr marL="772154" indent="-296102">
              <a:defRPr>
                <a:solidFill>
                  <a:schemeClr val="tx1"/>
                </a:solidFill>
                <a:latin typeface="Arial" panose="020B0604020202020204" pitchFamily="34" charset="0"/>
                <a:ea typeface="MS PGothic" panose="020B0600070205080204" pitchFamily="34" charset="-128"/>
              </a:defRPr>
            </a:lvl2pPr>
            <a:lvl3pPr marL="1187677" indent="-237209">
              <a:defRPr>
                <a:solidFill>
                  <a:schemeClr val="tx1"/>
                </a:solidFill>
                <a:latin typeface="Arial" panose="020B0604020202020204" pitchFamily="34" charset="0"/>
                <a:ea typeface="MS PGothic" panose="020B0600070205080204" pitchFamily="34" charset="-128"/>
              </a:defRPr>
            </a:lvl3pPr>
            <a:lvl4pPr marL="1663730" indent="-237209">
              <a:defRPr>
                <a:solidFill>
                  <a:schemeClr val="tx1"/>
                </a:solidFill>
                <a:latin typeface="Arial" panose="020B0604020202020204" pitchFamily="34" charset="0"/>
                <a:ea typeface="MS PGothic" panose="020B0600070205080204" pitchFamily="34" charset="-128"/>
              </a:defRPr>
            </a:lvl4pPr>
            <a:lvl5pPr marL="2139782" indent="-237209">
              <a:defRPr>
                <a:solidFill>
                  <a:schemeClr val="tx1"/>
                </a:solidFill>
                <a:latin typeface="Arial" panose="020B0604020202020204" pitchFamily="34" charset="0"/>
                <a:ea typeface="MS PGothic" panose="020B0600070205080204" pitchFamily="34" charset="-128"/>
              </a:defRPr>
            </a:lvl5pPr>
            <a:lvl6pPr marL="2610926" indent="-237209"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3082071" indent="-237209"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553216" indent="-237209"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4024360" indent="-237209"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fld id="{AF9606EB-9FB7-42AD-B03E-C36797237E0E}" type="slidenum">
              <a:rPr lang="en-US" altLang="en-US"/>
              <a:pPr/>
              <a:t>6</a:t>
            </a:fld>
            <a:endParaRPr lang="en-US" altLang="en-US"/>
          </a:p>
        </p:txBody>
      </p:sp>
      <p:sp>
        <p:nvSpPr>
          <p:cNvPr id="2" name="Footer Placeholder 1">
            <a:extLst>
              <a:ext uri="{FF2B5EF4-FFF2-40B4-BE49-F238E27FC236}">
                <a16:creationId xmlns:a16="http://schemas.microsoft.com/office/drawing/2014/main" id="{B2421F87-D7E0-634C-B5B5-2E3624E85762}"/>
              </a:ext>
            </a:extLst>
          </p:cNvPr>
          <p:cNvSpPr>
            <a:spLocks noGrp="1"/>
          </p:cNvSpPr>
          <p:nvPr>
            <p:ph type="ftr" sz="quarter" idx="4"/>
          </p:nvPr>
        </p:nvSpPr>
        <p:spPr/>
        <p:txBody>
          <a:bodyPr/>
          <a:lstStyle/>
          <a:p>
            <a:endParaRPr lang="en-CA" dirty="0"/>
          </a:p>
        </p:txBody>
      </p:sp>
    </p:spTree>
    <p:extLst>
      <p:ext uri="{BB962C8B-B14F-4D97-AF65-F5344CB8AC3E}">
        <p14:creationId xmlns:p14="http://schemas.microsoft.com/office/powerpoint/2010/main" val="22176782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6771D1D1-7F97-4888-9CA1-F899344D8662}" type="slidenum">
              <a:rPr lang="en-CA" smtClean="0"/>
              <a:t>10</a:t>
            </a:fld>
            <a:endParaRPr lang="en-CA"/>
          </a:p>
        </p:txBody>
      </p:sp>
    </p:spTree>
    <p:extLst>
      <p:ext uri="{BB962C8B-B14F-4D97-AF65-F5344CB8AC3E}">
        <p14:creationId xmlns:p14="http://schemas.microsoft.com/office/powerpoint/2010/main" val="27349349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25DD815-DF86-4A21-8A6D-1CF31FF6269E}" type="slidenum">
              <a:rPr lang="en-US" smtClean="0"/>
              <a:t>13</a:t>
            </a:fld>
            <a:endParaRPr lang="en-US" dirty="0"/>
          </a:p>
        </p:txBody>
      </p:sp>
    </p:spTree>
    <p:extLst>
      <p:ext uri="{BB962C8B-B14F-4D97-AF65-F5344CB8AC3E}">
        <p14:creationId xmlns:p14="http://schemas.microsoft.com/office/powerpoint/2010/main" val="39009073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839933-1A33-B8A8-A793-00E62FB1F4D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9973829-E14C-76D1-14A7-2F5A2714996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29B2B85-57AC-5195-A203-2B28A107B6E5}"/>
              </a:ext>
            </a:extLst>
          </p:cNvPr>
          <p:cNvSpPr>
            <a:spLocks noGrp="1"/>
          </p:cNvSpPr>
          <p:nvPr>
            <p:ph type="body" idx="1"/>
          </p:nvPr>
        </p:nvSpPr>
        <p:spPr/>
        <p:txBody>
          <a:bodyPr/>
          <a:lstStyle/>
          <a:p>
            <a:endParaRPr lang="en-CA" dirty="0"/>
          </a:p>
        </p:txBody>
      </p:sp>
      <p:sp>
        <p:nvSpPr>
          <p:cNvPr id="4" name="Slide Number Placeholder 3">
            <a:extLst>
              <a:ext uri="{FF2B5EF4-FFF2-40B4-BE49-F238E27FC236}">
                <a16:creationId xmlns:a16="http://schemas.microsoft.com/office/drawing/2014/main" id="{02F92E75-1D08-F90A-4D78-FB6D12727E72}"/>
              </a:ext>
            </a:extLst>
          </p:cNvPr>
          <p:cNvSpPr>
            <a:spLocks noGrp="1"/>
          </p:cNvSpPr>
          <p:nvPr>
            <p:ph type="sldNum" sz="quarter" idx="5"/>
          </p:nvPr>
        </p:nvSpPr>
        <p:spPr/>
        <p:txBody>
          <a:bodyPr/>
          <a:lstStyle/>
          <a:p>
            <a:fld id="{6771D1D1-7F97-4888-9CA1-F899344D8662}" type="slidenum">
              <a:rPr lang="en-CA" smtClean="0"/>
              <a:t>15</a:t>
            </a:fld>
            <a:endParaRPr lang="en-CA" dirty="0"/>
          </a:p>
        </p:txBody>
      </p:sp>
    </p:spTree>
    <p:extLst>
      <p:ext uri="{BB962C8B-B14F-4D97-AF65-F5344CB8AC3E}">
        <p14:creationId xmlns:p14="http://schemas.microsoft.com/office/powerpoint/2010/main" val="242534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C1FBEE-9FF9-56C6-DF40-F9EEE450D75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67F6BE9-293F-4A03-B512-5ECA8C53012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CB6E394-BB12-E75B-DB2F-C49D60C76148}"/>
              </a:ext>
            </a:extLst>
          </p:cNvPr>
          <p:cNvSpPr>
            <a:spLocks noGrp="1"/>
          </p:cNvSpPr>
          <p:nvPr>
            <p:ph type="body" idx="1"/>
          </p:nvPr>
        </p:nvSpPr>
        <p:spPr/>
        <p:txBody>
          <a:bodyPr/>
          <a:lstStyle/>
          <a:p>
            <a:endParaRPr lang="en-CA" dirty="0"/>
          </a:p>
        </p:txBody>
      </p:sp>
      <p:sp>
        <p:nvSpPr>
          <p:cNvPr id="4" name="Slide Number Placeholder 3">
            <a:extLst>
              <a:ext uri="{FF2B5EF4-FFF2-40B4-BE49-F238E27FC236}">
                <a16:creationId xmlns:a16="http://schemas.microsoft.com/office/drawing/2014/main" id="{086858E6-4BE8-DDBA-5B83-905BD980BB6C}"/>
              </a:ext>
            </a:extLst>
          </p:cNvPr>
          <p:cNvSpPr>
            <a:spLocks noGrp="1"/>
          </p:cNvSpPr>
          <p:nvPr>
            <p:ph type="sldNum" sz="quarter" idx="5"/>
          </p:nvPr>
        </p:nvSpPr>
        <p:spPr/>
        <p:txBody>
          <a:bodyPr/>
          <a:lstStyle/>
          <a:p>
            <a:fld id="{6771D1D1-7F97-4888-9CA1-F899344D8662}" type="slidenum">
              <a:rPr lang="en-CA" smtClean="0"/>
              <a:t>19</a:t>
            </a:fld>
            <a:endParaRPr lang="en-CA"/>
          </a:p>
        </p:txBody>
      </p:sp>
    </p:spTree>
    <p:extLst>
      <p:ext uri="{BB962C8B-B14F-4D97-AF65-F5344CB8AC3E}">
        <p14:creationId xmlns:p14="http://schemas.microsoft.com/office/powerpoint/2010/main" val="31792483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6771D1D1-7F97-4888-9CA1-F899344D8662}" type="slidenum">
              <a:rPr lang="en-CA" smtClean="0"/>
              <a:t>24</a:t>
            </a:fld>
            <a:endParaRPr lang="en-CA"/>
          </a:p>
        </p:txBody>
      </p:sp>
    </p:spTree>
    <p:extLst>
      <p:ext uri="{BB962C8B-B14F-4D97-AF65-F5344CB8AC3E}">
        <p14:creationId xmlns:p14="http://schemas.microsoft.com/office/powerpoint/2010/main" val="38868432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3871FD-D841-8F80-D5DB-E20DF66780A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6B662C0-A65E-582E-F34A-5DED71C29AB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9602C89-1521-423F-E954-AA05E4BAC333}"/>
              </a:ext>
            </a:extLst>
          </p:cNvPr>
          <p:cNvSpPr>
            <a:spLocks noGrp="1"/>
          </p:cNvSpPr>
          <p:nvPr>
            <p:ph type="dt" sz="half" idx="10"/>
          </p:nvPr>
        </p:nvSpPr>
        <p:spPr/>
        <p:txBody>
          <a:bodyPr/>
          <a:lstStyle/>
          <a:p>
            <a:fld id="{4684AC6E-3ACA-4AA9-9DF4-5A4B144A4959}" type="datetimeFigureOut">
              <a:rPr lang="en-US" smtClean="0"/>
              <a:t>10/17/2025</a:t>
            </a:fld>
            <a:endParaRPr lang="en-US"/>
          </a:p>
        </p:txBody>
      </p:sp>
      <p:sp>
        <p:nvSpPr>
          <p:cNvPr id="5" name="Footer Placeholder 4">
            <a:extLst>
              <a:ext uri="{FF2B5EF4-FFF2-40B4-BE49-F238E27FC236}">
                <a16:creationId xmlns:a16="http://schemas.microsoft.com/office/drawing/2014/main" id="{E5C32EE6-CF96-4ABF-F74B-8F802972DC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FD76D65-9796-1353-F5B9-3EEB644F6A37}"/>
              </a:ext>
            </a:extLst>
          </p:cNvPr>
          <p:cNvSpPr>
            <a:spLocks noGrp="1"/>
          </p:cNvSpPr>
          <p:nvPr>
            <p:ph type="sldNum" sz="quarter" idx="12"/>
          </p:nvPr>
        </p:nvSpPr>
        <p:spPr/>
        <p:txBody>
          <a:bodyPr/>
          <a:lstStyle/>
          <a:p>
            <a:fld id="{FFE88BC3-1629-4E90-ACE1-60DFA669EB7D}" type="slidenum">
              <a:rPr lang="en-US" smtClean="0"/>
              <a:t>‹#›</a:t>
            </a:fld>
            <a:endParaRPr lang="en-US"/>
          </a:p>
        </p:txBody>
      </p:sp>
    </p:spTree>
    <p:extLst>
      <p:ext uri="{BB962C8B-B14F-4D97-AF65-F5344CB8AC3E}">
        <p14:creationId xmlns:p14="http://schemas.microsoft.com/office/powerpoint/2010/main" val="3659474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4250D7-B3E7-58A5-3B81-94937BA83FE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4AF45D8-AA23-5331-E378-57984A33E80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6575923-4D39-5D9D-3025-2887B86B0ED7}"/>
              </a:ext>
            </a:extLst>
          </p:cNvPr>
          <p:cNvSpPr>
            <a:spLocks noGrp="1"/>
          </p:cNvSpPr>
          <p:nvPr>
            <p:ph type="dt" sz="half" idx="10"/>
          </p:nvPr>
        </p:nvSpPr>
        <p:spPr/>
        <p:txBody>
          <a:bodyPr/>
          <a:lstStyle/>
          <a:p>
            <a:fld id="{4684AC6E-3ACA-4AA9-9DF4-5A4B144A4959}" type="datetimeFigureOut">
              <a:rPr lang="en-US" smtClean="0"/>
              <a:t>10/17/2025</a:t>
            </a:fld>
            <a:endParaRPr lang="en-US"/>
          </a:p>
        </p:txBody>
      </p:sp>
      <p:sp>
        <p:nvSpPr>
          <p:cNvPr id="5" name="Footer Placeholder 4">
            <a:extLst>
              <a:ext uri="{FF2B5EF4-FFF2-40B4-BE49-F238E27FC236}">
                <a16:creationId xmlns:a16="http://schemas.microsoft.com/office/drawing/2014/main" id="{3B1CFDA7-4F7D-31A5-16DB-B896FE2099A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6C730EC-63AB-ACE6-3576-5F0B5D371C69}"/>
              </a:ext>
            </a:extLst>
          </p:cNvPr>
          <p:cNvSpPr>
            <a:spLocks noGrp="1"/>
          </p:cNvSpPr>
          <p:nvPr>
            <p:ph type="sldNum" sz="quarter" idx="12"/>
          </p:nvPr>
        </p:nvSpPr>
        <p:spPr/>
        <p:txBody>
          <a:bodyPr/>
          <a:lstStyle/>
          <a:p>
            <a:fld id="{FFE88BC3-1629-4E90-ACE1-60DFA669EB7D}" type="slidenum">
              <a:rPr lang="en-US" smtClean="0"/>
              <a:t>‹#›</a:t>
            </a:fld>
            <a:endParaRPr lang="en-US"/>
          </a:p>
        </p:txBody>
      </p:sp>
    </p:spTree>
    <p:extLst>
      <p:ext uri="{BB962C8B-B14F-4D97-AF65-F5344CB8AC3E}">
        <p14:creationId xmlns:p14="http://schemas.microsoft.com/office/powerpoint/2010/main" val="12284623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C92112F-6291-7B01-A7A4-95B524C53D1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6F5755A-FDB4-6D35-30A1-E010904DE57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EC0A353-71D3-2F9E-383C-F474C8AE5CC0}"/>
              </a:ext>
            </a:extLst>
          </p:cNvPr>
          <p:cNvSpPr>
            <a:spLocks noGrp="1"/>
          </p:cNvSpPr>
          <p:nvPr>
            <p:ph type="dt" sz="half" idx="10"/>
          </p:nvPr>
        </p:nvSpPr>
        <p:spPr/>
        <p:txBody>
          <a:bodyPr/>
          <a:lstStyle/>
          <a:p>
            <a:fld id="{4684AC6E-3ACA-4AA9-9DF4-5A4B144A4959}" type="datetimeFigureOut">
              <a:rPr lang="en-US" smtClean="0"/>
              <a:t>10/17/2025</a:t>
            </a:fld>
            <a:endParaRPr lang="en-US"/>
          </a:p>
        </p:txBody>
      </p:sp>
      <p:sp>
        <p:nvSpPr>
          <p:cNvPr id="5" name="Footer Placeholder 4">
            <a:extLst>
              <a:ext uri="{FF2B5EF4-FFF2-40B4-BE49-F238E27FC236}">
                <a16:creationId xmlns:a16="http://schemas.microsoft.com/office/drawing/2014/main" id="{9A5D8D8D-B04E-E1B3-CEA0-C33878CD47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0E4CC8A-5332-0C3A-47C1-B37158D970C4}"/>
              </a:ext>
            </a:extLst>
          </p:cNvPr>
          <p:cNvSpPr>
            <a:spLocks noGrp="1"/>
          </p:cNvSpPr>
          <p:nvPr>
            <p:ph type="sldNum" sz="quarter" idx="12"/>
          </p:nvPr>
        </p:nvSpPr>
        <p:spPr/>
        <p:txBody>
          <a:bodyPr/>
          <a:lstStyle/>
          <a:p>
            <a:fld id="{FFE88BC3-1629-4E90-ACE1-60DFA669EB7D}" type="slidenum">
              <a:rPr lang="en-US" smtClean="0"/>
              <a:t>‹#›</a:t>
            </a:fld>
            <a:endParaRPr lang="en-US"/>
          </a:p>
        </p:txBody>
      </p:sp>
    </p:spTree>
    <p:extLst>
      <p:ext uri="{BB962C8B-B14F-4D97-AF65-F5344CB8AC3E}">
        <p14:creationId xmlns:p14="http://schemas.microsoft.com/office/powerpoint/2010/main" val="14501909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7_Custom Layout">
    <p:bg>
      <p:bgPr>
        <a:solidFill>
          <a:schemeClr val="bg1"/>
        </a:solidFill>
        <a:effectLst/>
      </p:bgPr>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22FE9494-2FFD-D545-AF08-5F379511A789}"/>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10019622" y="5779367"/>
            <a:ext cx="1741483" cy="654338"/>
          </a:xfrm>
          <a:prstGeom prst="rect">
            <a:avLst/>
          </a:prstGeom>
        </p:spPr>
      </p:pic>
      <p:sp>
        <p:nvSpPr>
          <p:cNvPr id="2" name="Title 1">
            <a:extLst>
              <a:ext uri="{FF2B5EF4-FFF2-40B4-BE49-F238E27FC236}">
                <a16:creationId xmlns:a16="http://schemas.microsoft.com/office/drawing/2014/main" id="{A7FCC1B6-A9CC-5B45-AD49-DE6B863F5A76}"/>
              </a:ext>
            </a:extLst>
          </p:cNvPr>
          <p:cNvSpPr>
            <a:spLocks noGrp="1"/>
          </p:cNvSpPr>
          <p:nvPr>
            <p:ph type="title"/>
          </p:nvPr>
        </p:nvSpPr>
        <p:spPr/>
        <p:txBody>
          <a:bodyPr/>
          <a:lstStyle>
            <a:lvl1pPr>
              <a:defRPr b="1" i="0">
                <a:latin typeface="Avenir LT Pro 55 Roman" panose="020B0503020203020204" pitchFamily="34" charset="77"/>
              </a:defRPr>
            </a:lvl1pPr>
          </a:lstStyle>
          <a:p>
            <a:r>
              <a:rPr lang="en-US"/>
              <a:t>Click to edit Master title style</a:t>
            </a:r>
          </a:p>
        </p:txBody>
      </p:sp>
      <p:sp>
        <p:nvSpPr>
          <p:cNvPr id="3" name="Footer Placeholder 2">
            <a:extLst>
              <a:ext uri="{FF2B5EF4-FFF2-40B4-BE49-F238E27FC236}">
                <a16:creationId xmlns:a16="http://schemas.microsoft.com/office/drawing/2014/main" id="{0F291F24-7EFA-8E40-AB68-1F9E9BBE5FD8}"/>
              </a:ext>
            </a:extLst>
          </p:cNvPr>
          <p:cNvSpPr>
            <a:spLocks noGrp="1"/>
          </p:cNvSpPr>
          <p:nvPr>
            <p:ph type="ftr" sz="quarter" idx="10"/>
          </p:nvPr>
        </p:nvSpPr>
        <p:spPr/>
        <p:txBody>
          <a:bodyPr/>
          <a:lstStyle/>
          <a:p>
            <a:fld id="{CCB699F6-551F-8C4E-AA6F-86CCE73258F0}" type="slidenum">
              <a:rPr lang="en-US" smtClean="0"/>
              <a:pPr/>
              <a:t>‹#›</a:t>
            </a:fld>
            <a:endParaRPr lang="en-US" dirty="0"/>
          </a:p>
        </p:txBody>
      </p:sp>
      <p:sp>
        <p:nvSpPr>
          <p:cNvPr id="5" name="Text Placeholder 4">
            <a:extLst>
              <a:ext uri="{FF2B5EF4-FFF2-40B4-BE49-F238E27FC236}">
                <a16:creationId xmlns:a16="http://schemas.microsoft.com/office/drawing/2014/main" id="{17F90522-336D-344D-ADE4-3469D45C5012}"/>
              </a:ext>
            </a:extLst>
          </p:cNvPr>
          <p:cNvSpPr>
            <a:spLocks noGrp="1"/>
          </p:cNvSpPr>
          <p:nvPr>
            <p:ph type="body" sz="quarter" idx="11"/>
          </p:nvPr>
        </p:nvSpPr>
        <p:spPr>
          <a:xfrm>
            <a:off x="451999" y="1725587"/>
            <a:ext cx="11309906" cy="3870476"/>
          </a:xfrm>
          <a:prstGeom prst="rect">
            <a:avLst/>
          </a:prstGeom>
        </p:spPr>
        <p:txBody>
          <a:bodyPr lIns="0" tIns="0" rIns="0" bIns="0"/>
          <a:lstStyle>
            <a:lvl1pPr marL="0" indent="0">
              <a:buNone/>
              <a:defRPr b="0" i="0">
                <a:solidFill>
                  <a:schemeClr val="accent4"/>
                </a:solidFill>
                <a:latin typeface="Avenir LT Pro 55 Roman" panose="020B0503020203020204" pitchFamily="34" charset="77"/>
              </a:defRPr>
            </a:lvl1pPr>
            <a:lvl2pPr marL="451562" indent="0">
              <a:buNone/>
              <a:defRPr b="0" i="0">
                <a:solidFill>
                  <a:schemeClr val="accent4"/>
                </a:solidFill>
                <a:latin typeface="Avenir LT Pro 55 Roman" panose="020B0503020203020204" pitchFamily="34" charset="77"/>
              </a:defRPr>
            </a:lvl2pPr>
            <a:lvl3pPr marL="903124" indent="0">
              <a:buNone/>
              <a:defRPr b="0" i="0">
                <a:solidFill>
                  <a:schemeClr val="accent4"/>
                </a:solidFill>
                <a:latin typeface="Avenir LT Pro 55 Roman" panose="020B0503020203020204" pitchFamily="34" charset="77"/>
              </a:defRPr>
            </a:lvl3pPr>
            <a:lvl4pPr marL="1354685" indent="0">
              <a:buNone/>
              <a:defRPr b="0" i="0">
                <a:solidFill>
                  <a:schemeClr val="accent4"/>
                </a:solidFill>
                <a:latin typeface="Avenir LT Pro 55 Roman" panose="020B0503020203020204" pitchFamily="34" charset="77"/>
              </a:defRPr>
            </a:lvl4pPr>
            <a:lvl5pPr marL="1806247" indent="0">
              <a:buNone/>
              <a:defRPr b="0" i="0">
                <a:solidFill>
                  <a:schemeClr val="accent4"/>
                </a:solidFill>
                <a:latin typeface="Avenir LT Pro 55 Roman" panose="020B0503020203020204" pitchFamily="34" charset="77"/>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6622570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6_Custom Layout">
    <p:bg>
      <p:bgPr>
        <a:solidFill>
          <a:schemeClr val="accent3">
            <a:lumMod val="20000"/>
            <a:lumOff val="80000"/>
            <a:alpha val="20000"/>
          </a:schemeClr>
        </a:solidFill>
        <a:effectLst/>
      </p:bgPr>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22FE9494-2FFD-D545-AF08-5F379511A789}"/>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10019622" y="5779367"/>
            <a:ext cx="1741483" cy="654338"/>
          </a:xfrm>
          <a:prstGeom prst="rect">
            <a:avLst/>
          </a:prstGeom>
        </p:spPr>
      </p:pic>
      <p:sp>
        <p:nvSpPr>
          <p:cNvPr id="2" name="Title 1">
            <a:extLst>
              <a:ext uri="{FF2B5EF4-FFF2-40B4-BE49-F238E27FC236}">
                <a16:creationId xmlns:a16="http://schemas.microsoft.com/office/drawing/2014/main" id="{A7FCC1B6-A9CC-5B45-AD49-DE6B863F5A76}"/>
              </a:ext>
            </a:extLst>
          </p:cNvPr>
          <p:cNvSpPr>
            <a:spLocks noGrp="1"/>
          </p:cNvSpPr>
          <p:nvPr>
            <p:ph type="title"/>
          </p:nvPr>
        </p:nvSpPr>
        <p:spPr/>
        <p:txBody>
          <a:bodyPr/>
          <a:lstStyle>
            <a:lvl1pPr>
              <a:defRPr b="1" i="0">
                <a:latin typeface="Avenir LT Pro 55 Roman" panose="020B0503020203020204" pitchFamily="34" charset="77"/>
              </a:defRPr>
            </a:lvl1pPr>
          </a:lstStyle>
          <a:p>
            <a:r>
              <a:rPr lang="en-US"/>
              <a:t>Click to edit Master title style</a:t>
            </a:r>
          </a:p>
        </p:txBody>
      </p:sp>
      <p:sp>
        <p:nvSpPr>
          <p:cNvPr id="3" name="Footer Placeholder 2">
            <a:extLst>
              <a:ext uri="{FF2B5EF4-FFF2-40B4-BE49-F238E27FC236}">
                <a16:creationId xmlns:a16="http://schemas.microsoft.com/office/drawing/2014/main" id="{0F291F24-7EFA-8E40-AB68-1F9E9BBE5FD8}"/>
              </a:ext>
            </a:extLst>
          </p:cNvPr>
          <p:cNvSpPr>
            <a:spLocks noGrp="1"/>
          </p:cNvSpPr>
          <p:nvPr>
            <p:ph type="ftr" sz="quarter" idx="10"/>
          </p:nvPr>
        </p:nvSpPr>
        <p:spPr/>
        <p:txBody>
          <a:bodyPr/>
          <a:lstStyle/>
          <a:p>
            <a:fld id="{CCB699F6-551F-8C4E-AA6F-86CCE73258F0}" type="slidenum">
              <a:rPr lang="en-US" smtClean="0"/>
              <a:pPr/>
              <a:t>‹#›</a:t>
            </a:fld>
            <a:endParaRPr lang="en-US" dirty="0"/>
          </a:p>
        </p:txBody>
      </p:sp>
      <p:sp>
        <p:nvSpPr>
          <p:cNvPr id="5" name="Text Placeholder 4">
            <a:extLst>
              <a:ext uri="{FF2B5EF4-FFF2-40B4-BE49-F238E27FC236}">
                <a16:creationId xmlns:a16="http://schemas.microsoft.com/office/drawing/2014/main" id="{027E9FDC-2CE1-5A4A-835A-49D68751263E}"/>
              </a:ext>
            </a:extLst>
          </p:cNvPr>
          <p:cNvSpPr>
            <a:spLocks noGrp="1"/>
          </p:cNvSpPr>
          <p:nvPr>
            <p:ph type="body" sz="quarter" idx="11"/>
          </p:nvPr>
        </p:nvSpPr>
        <p:spPr>
          <a:xfrm>
            <a:off x="451999" y="1725587"/>
            <a:ext cx="11309906" cy="3870476"/>
          </a:xfrm>
          <a:prstGeom prst="rect">
            <a:avLst/>
          </a:prstGeom>
        </p:spPr>
        <p:txBody>
          <a:bodyPr lIns="0" tIns="0" rIns="0" bIns="0"/>
          <a:lstStyle>
            <a:lvl1pPr marL="0" indent="0">
              <a:buNone/>
              <a:defRPr b="0" i="0">
                <a:solidFill>
                  <a:schemeClr val="accent4"/>
                </a:solidFill>
                <a:latin typeface="Avenir LT Pro 55 Roman" panose="020B0503020203020204" pitchFamily="34" charset="77"/>
              </a:defRPr>
            </a:lvl1pPr>
            <a:lvl2pPr marL="451562" indent="0">
              <a:buNone/>
              <a:defRPr b="0" i="0">
                <a:solidFill>
                  <a:schemeClr val="accent4"/>
                </a:solidFill>
                <a:latin typeface="Avenir LT Pro 55 Roman" panose="020B0503020203020204" pitchFamily="34" charset="77"/>
              </a:defRPr>
            </a:lvl2pPr>
            <a:lvl3pPr marL="903124" indent="0">
              <a:buNone/>
              <a:defRPr b="0" i="0">
                <a:solidFill>
                  <a:schemeClr val="accent4"/>
                </a:solidFill>
                <a:latin typeface="Avenir LT Pro 55 Roman" panose="020B0503020203020204" pitchFamily="34" charset="77"/>
              </a:defRPr>
            </a:lvl3pPr>
            <a:lvl4pPr marL="1354685" indent="0">
              <a:buNone/>
              <a:defRPr b="0" i="0">
                <a:solidFill>
                  <a:schemeClr val="accent4"/>
                </a:solidFill>
                <a:latin typeface="Avenir LT Pro 55 Roman" panose="020B0503020203020204" pitchFamily="34" charset="77"/>
              </a:defRPr>
            </a:lvl4pPr>
            <a:lvl5pPr marL="1806247" indent="0">
              <a:buNone/>
              <a:defRPr b="0" i="0">
                <a:solidFill>
                  <a:schemeClr val="accent4"/>
                </a:solidFill>
                <a:latin typeface="Avenir LT Pro 55 Roman" panose="020B0503020203020204" pitchFamily="34" charset="77"/>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133335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0_Custom Layout">
    <p:bg>
      <p:bgPr>
        <a:solidFill>
          <a:schemeClr val="bg2">
            <a:alpha val="20000"/>
          </a:schemeClr>
        </a:solidFill>
        <a:effectLst/>
      </p:bgPr>
    </p:bg>
    <p:spTree>
      <p:nvGrpSpPr>
        <p:cNvPr id="1" name=""/>
        <p:cNvGrpSpPr/>
        <p:nvPr/>
      </p:nvGrpSpPr>
      <p:grpSpPr>
        <a:xfrm>
          <a:off x="0" y="0"/>
          <a:ext cx="0" cy="0"/>
          <a:chOff x="0" y="0"/>
          <a:chExt cx="0" cy="0"/>
        </a:xfrm>
      </p:grpSpPr>
      <p:sp>
        <p:nvSpPr>
          <p:cNvPr id="15" name="Content Placeholder 13">
            <a:extLst>
              <a:ext uri="{FF2B5EF4-FFF2-40B4-BE49-F238E27FC236}">
                <a16:creationId xmlns:a16="http://schemas.microsoft.com/office/drawing/2014/main" id="{FD0DF356-534D-F74E-8282-72091DD69A0E}"/>
              </a:ext>
            </a:extLst>
          </p:cNvPr>
          <p:cNvSpPr>
            <a:spLocks noGrp="1"/>
          </p:cNvSpPr>
          <p:nvPr>
            <p:ph sz="quarter" idx="11"/>
          </p:nvPr>
        </p:nvSpPr>
        <p:spPr>
          <a:xfrm>
            <a:off x="7404006" y="1"/>
            <a:ext cx="4787994" cy="6858000"/>
          </a:xfrm>
          <a:prstGeom prst="rect">
            <a:avLst/>
          </a:prstGeom>
          <a:solidFill>
            <a:schemeClr val="accent3">
              <a:lumMod val="20000"/>
              <a:lumOff val="80000"/>
              <a:alpha val="25000"/>
            </a:schemeClr>
          </a:solidFill>
        </p:spPr>
        <p:txBody>
          <a:bodyPr/>
          <a:lstStyle>
            <a:lvl1pPr marL="0" indent="0">
              <a:buNone/>
              <a:defRPr/>
            </a:lvl1pPr>
            <a:lvl2pPr marL="451562" indent="0">
              <a:buNone/>
              <a:defRPr/>
            </a:lvl2pPr>
            <a:lvl3pPr marL="903124" indent="0">
              <a:buNone/>
              <a:defRPr/>
            </a:lvl3pPr>
            <a:lvl4pPr marL="1354685" indent="0">
              <a:buNone/>
              <a:defRPr/>
            </a:lvl4pPr>
            <a:lvl5pPr marL="1806247" indent="0">
              <a:buNone/>
              <a:defRPr/>
            </a:lvl5pPr>
          </a:lstStyle>
          <a:p>
            <a:pPr lvl="0"/>
            <a:endParaRPr lang="en-US" dirty="0"/>
          </a:p>
        </p:txBody>
      </p:sp>
      <p:pic>
        <p:nvPicPr>
          <p:cNvPr id="7" name="Picture 6">
            <a:extLst>
              <a:ext uri="{FF2B5EF4-FFF2-40B4-BE49-F238E27FC236}">
                <a16:creationId xmlns:a16="http://schemas.microsoft.com/office/drawing/2014/main" id="{22FE9494-2FFD-D545-AF08-5F379511A789}"/>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1550002" y="807540"/>
            <a:ext cx="3689401" cy="1728740"/>
          </a:xfrm>
          <a:prstGeom prst="rect">
            <a:avLst/>
          </a:prstGeom>
        </p:spPr>
      </p:pic>
      <p:sp>
        <p:nvSpPr>
          <p:cNvPr id="2" name="Title 1">
            <a:extLst>
              <a:ext uri="{FF2B5EF4-FFF2-40B4-BE49-F238E27FC236}">
                <a16:creationId xmlns:a16="http://schemas.microsoft.com/office/drawing/2014/main" id="{A7FCC1B6-A9CC-5B45-AD49-DE6B863F5A76}"/>
              </a:ext>
            </a:extLst>
          </p:cNvPr>
          <p:cNvSpPr>
            <a:spLocks noGrp="1"/>
          </p:cNvSpPr>
          <p:nvPr>
            <p:ph type="title"/>
          </p:nvPr>
        </p:nvSpPr>
        <p:spPr>
          <a:xfrm>
            <a:off x="1546582" y="4541881"/>
            <a:ext cx="5177070" cy="1522865"/>
          </a:xfrm>
        </p:spPr>
        <p:txBody>
          <a:bodyPr anchor="t" anchorCtr="0">
            <a:noAutofit/>
          </a:bodyPr>
          <a:lstStyle>
            <a:lvl1pPr>
              <a:defRPr sz="3136" b="0" i="0">
                <a:solidFill>
                  <a:schemeClr val="accent4"/>
                </a:solidFill>
                <a:latin typeface="Avenir LT Pro 55 Roman" panose="020B0503020203020204" pitchFamily="34" charset="77"/>
              </a:defRPr>
            </a:lvl1pPr>
          </a:lstStyle>
          <a:p>
            <a:r>
              <a:rPr lang="en-US" dirty="0"/>
              <a:t>Click to edit Master title style</a:t>
            </a:r>
          </a:p>
        </p:txBody>
      </p:sp>
      <p:sp>
        <p:nvSpPr>
          <p:cNvPr id="17" name="Text Placeholder 5">
            <a:extLst>
              <a:ext uri="{FF2B5EF4-FFF2-40B4-BE49-F238E27FC236}">
                <a16:creationId xmlns:a16="http://schemas.microsoft.com/office/drawing/2014/main" id="{FA8F1400-3AB6-0E41-ADE8-ED42E39AA46D}"/>
              </a:ext>
            </a:extLst>
          </p:cNvPr>
          <p:cNvSpPr>
            <a:spLocks noGrp="1"/>
          </p:cNvSpPr>
          <p:nvPr>
            <p:ph type="body" sz="quarter" idx="14" hasCustomPrompt="1"/>
          </p:nvPr>
        </p:nvSpPr>
        <p:spPr>
          <a:xfrm>
            <a:off x="1546582" y="3699720"/>
            <a:ext cx="5177070" cy="677330"/>
          </a:xfrm>
          <a:prstGeom prst="rect">
            <a:avLst/>
          </a:prstGeom>
        </p:spPr>
        <p:txBody>
          <a:bodyPr lIns="0" tIns="0" rIns="0" bIns="0" anchor="b" anchorCtr="0"/>
          <a:lstStyle>
            <a:lvl1pPr marL="0" indent="0">
              <a:buNone/>
              <a:defRPr sz="2007" b="0" i="0">
                <a:solidFill>
                  <a:schemeClr val="accent4"/>
                </a:solidFill>
                <a:latin typeface="Avenir LT Pro 55 Roman" panose="020B0503020203020204" pitchFamily="34" charset="77"/>
              </a:defRPr>
            </a:lvl1pPr>
            <a:lvl2pPr marL="451562" indent="0">
              <a:buNone/>
              <a:defRPr b="0" i="0">
                <a:solidFill>
                  <a:schemeClr val="accent4"/>
                </a:solidFill>
                <a:latin typeface="Avenir LT Pro 55 Roman" panose="020B0503020203020204" pitchFamily="34" charset="77"/>
              </a:defRPr>
            </a:lvl2pPr>
            <a:lvl3pPr marL="903124" indent="0">
              <a:buNone/>
              <a:defRPr b="0" i="0">
                <a:solidFill>
                  <a:schemeClr val="accent4"/>
                </a:solidFill>
                <a:latin typeface="Avenir LT Pro 55 Roman" panose="020B0503020203020204" pitchFamily="34" charset="77"/>
              </a:defRPr>
            </a:lvl3pPr>
            <a:lvl4pPr marL="1354685" indent="0">
              <a:buNone/>
              <a:defRPr b="0" i="0">
                <a:solidFill>
                  <a:schemeClr val="accent4"/>
                </a:solidFill>
                <a:latin typeface="Avenir LT Pro 55 Roman" panose="020B0503020203020204" pitchFamily="34" charset="77"/>
              </a:defRPr>
            </a:lvl4pPr>
            <a:lvl5pPr marL="1806247" indent="0">
              <a:buNone/>
              <a:defRPr b="0" i="0">
                <a:solidFill>
                  <a:schemeClr val="accent4"/>
                </a:solidFill>
                <a:latin typeface="Avenir LT Pro 55 Roman" panose="020B0503020203020204" pitchFamily="34" charset="77"/>
              </a:defRPr>
            </a:lvl5pPr>
          </a:lstStyle>
          <a:p>
            <a:pPr lvl="0"/>
            <a:r>
              <a:rPr lang="en-US" dirty="0"/>
              <a:t>PRESENTED BY:</a:t>
            </a:r>
          </a:p>
        </p:txBody>
      </p:sp>
      <p:sp>
        <p:nvSpPr>
          <p:cNvPr id="5" name="Text Placeholder 4">
            <a:extLst>
              <a:ext uri="{FF2B5EF4-FFF2-40B4-BE49-F238E27FC236}">
                <a16:creationId xmlns:a16="http://schemas.microsoft.com/office/drawing/2014/main" id="{F85E24AD-9E72-A347-8038-7312CED1B6CA}"/>
              </a:ext>
            </a:extLst>
          </p:cNvPr>
          <p:cNvSpPr>
            <a:spLocks noGrp="1"/>
          </p:cNvSpPr>
          <p:nvPr>
            <p:ph type="body" sz="quarter" idx="15" hasCustomPrompt="1"/>
          </p:nvPr>
        </p:nvSpPr>
        <p:spPr>
          <a:xfrm>
            <a:off x="7907952" y="807539"/>
            <a:ext cx="3831595" cy="580452"/>
          </a:xfrm>
          <a:prstGeom prst="rect">
            <a:avLst/>
          </a:prstGeom>
        </p:spPr>
        <p:txBody>
          <a:bodyPr lIns="0" tIns="0" rIns="0" bIns="0"/>
          <a:lstStyle>
            <a:lvl1pPr marL="0" indent="0">
              <a:buNone/>
              <a:defRPr sz="3136" b="1" i="0">
                <a:solidFill>
                  <a:schemeClr val="accent4"/>
                </a:solidFill>
                <a:latin typeface="Avenir LT Pro 55 Roman" panose="020B0503020203020204" pitchFamily="34" charset="77"/>
              </a:defRPr>
            </a:lvl1pPr>
            <a:lvl2pPr marL="451562" indent="0">
              <a:buNone/>
              <a:defRPr b="0" i="0">
                <a:solidFill>
                  <a:schemeClr val="accent4"/>
                </a:solidFill>
                <a:latin typeface="Avenir LT Pro 65 Medium" panose="020B0503020203020204" pitchFamily="34" charset="77"/>
              </a:defRPr>
            </a:lvl2pPr>
            <a:lvl3pPr marL="903124" indent="0">
              <a:buNone/>
              <a:defRPr b="0" i="0">
                <a:solidFill>
                  <a:schemeClr val="accent4"/>
                </a:solidFill>
                <a:latin typeface="Avenir LT Pro 65 Medium" panose="020B0503020203020204" pitchFamily="34" charset="77"/>
              </a:defRPr>
            </a:lvl3pPr>
            <a:lvl4pPr marL="1354685" indent="0">
              <a:buNone/>
              <a:defRPr b="0" i="0">
                <a:solidFill>
                  <a:schemeClr val="accent4"/>
                </a:solidFill>
                <a:latin typeface="Avenir LT Pro 65 Medium" panose="020B0503020203020204" pitchFamily="34" charset="77"/>
              </a:defRPr>
            </a:lvl4pPr>
            <a:lvl5pPr marL="1806247" indent="0">
              <a:buNone/>
              <a:defRPr b="0" i="0">
                <a:solidFill>
                  <a:schemeClr val="accent4"/>
                </a:solidFill>
                <a:latin typeface="Avenir LT Pro 65 Medium" panose="020B0503020203020204" pitchFamily="34" charset="77"/>
              </a:defRPr>
            </a:lvl5pPr>
          </a:lstStyle>
          <a:p>
            <a:pPr lvl="0"/>
            <a:r>
              <a:rPr lang="en-US" dirty="0"/>
              <a:t>Get in touch</a:t>
            </a:r>
          </a:p>
        </p:txBody>
      </p:sp>
      <p:cxnSp>
        <p:nvCxnSpPr>
          <p:cNvPr id="10" name="Straight Connector 9">
            <a:extLst>
              <a:ext uri="{FF2B5EF4-FFF2-40B4-BE49-F238E27FC236}">
                <a16:creationId xmlns:a16="http://schemas.microsoft.com/office/drawing/2014/main" id="{9A3BBC7E-BD19-F54C-A3B3-39B294575E58}"/>
              </a:ext>
            </a:extLst>
          </p:cNvPr>
          <p:cNvCxnSpPr>
            <a:cxnSpLocks/>
          </p:cNvCxnSpPr>
          <p:nvPr userDrawn="1"/>
        </p:nvCxnSpPr>
        <p:spPr>
          <a:xfrm flipH="1" flipV="1">
            <a:off x="1546582" y="3416787"/>
            <a:ext cx="5177072" cy="3"/>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
        <p:nvSpPr>
          <p:cNvPr id="13" name="Text Placeholder 4">
            <a:extLst>
              <a:ext uri="{FF2B5EF4-FFF2-40B4-BE49-F238E27FC236}">
                <a16:creationId xmlns:a16="http://schemas.microsoft.com/office/drawing/2014/main" id="{847087C7-46D0-184C-9ABE-01DD0E04979D}"/>
              </a:ext>
            </a:extLst>
          </p:cNvPr>
          <p:cNvSpPr>
            <a:spLocks noGrp="1"/>
          </p:cNvSpPr>
          <p:nvPr>
            <p:ph type="body" sz="quarter" idx="16" hasCustomPrompt="1"/>
          </p:nvPr>
        </p:nvSpPr>
        <p:spPr>
          <a:xfrm>
            <a:off x="7908407" y="1707684"/>
            <a:ext cx="3831595" cy="4692714"/>
          </a:xfrm>
          <a:prstGeom prst="rect">
            <a:avLst/>
          </a:prstGeom>
        </p:spPr>
        <p:txBody>
          <a:bodyPr lIns="0" tIns="0" rIns="0" bIns="0"/>
          <a:lstStyle>
            <a:lvl1pPr marL="0" indent="0">
              <a:buNone/>
              <a:defRPr sz="2258" b="0" i="0">
                <a:solidFill>
                  <a:schemeClr val="accent4"/>
                </a:solidFill>
                <a:latin typeface="Avenir LT Pro 65 Medium" panose="020B0503020203020204" pitchFamily="34" charset="77"/>
              </a:defRPr>
            </a:lvl1pPr>
            <a:lvl2pPr marL="451562" indent="0">
              <a:buNone/>
              <a:defRPr b="0" i="0">
                <a:solidFill>
                  <a:schemeClr val="accent4"/>
                </a:solidFill>
                <a:latin typeface="Avenir LT Pro 65 Medium" panose="020B0503020203020204" pitchFamily="34" charset="77"/>
              </a:defRPr>
            </a:lvl2pPr>
            <a:lvl3pPr marL="903124" indent="0">
              <a:buNone/>
              <a:defRPr b="0" i="0">
                <a:solidFill>
                  <a:schemeClr val="accent4"/>
                </a:solidFill>
                <a:latin typeface="Avenir LT Pro 65 Medium" panose="020B0503020203020204" pitchFamily="34" charset="77"/>
              </a:defRPr>
            </a:lvl3pPr>
            <a:lvl4pPr marL="1354685" indent="0">
              <a:buNone/>
              <a:defRPr b="0" i="0">
                <a:solidFill>
                  <a:schemeClr val="accent4"/>
                </a:solidFill>
                <a:latin typeface="Avenir LT Pro 65 Medium" panose="020B0503020203020204" pitchFamily="34" charset="77"/>
              </a:defRPr>
            </a:lvl4pPr>
            <a:lvl5pPr marL="1806247" indent="0">
              <a:buNone/>
              <a:defRPr b="0" i="0">
                <a:solidFill>
                  <a:schemeClr val="accent4"/>
                </a:solidFill>
                <a:latin typeface="Avenir LT Pro 65 Medium" panose="020B0503020203020204" pitchFamily="34" charset="77"/>
              </a:defRPr>
            </a:lvl5pPr>
          </a:lstStyle>
          <a:p>
            <a:pPr lvl="0"/>
            <a:r>
              <a:rPr lang="en-US" dirty="0"/>
              <a:t>900-33 Bloor Street East, Toronto, ON M4W 3H1</a:t>
            </a:r>
          </a:p>
          <a:p>
            <a:pPr lvl="0"/>
            <a:br>
              <a:rPr lang="en-US" dirty="0"/>
            </a:br>
            <a:r>
              <a:rPr lang="en-US" dirty="0" err="1"/>
              <a:t>environicsinstitute.org</a:t>
            </a:r>
            <a:endParaRPr lang="en-US" dirty="0"/>
          </a:p>
          <a:p>
            <a:pPr lvl="0"/>
            <a:br>
              <a:rPr lang="en-US" dirty="0"/>
            </a:br>
            <a:r>
              <a:rPr lang="en-US" dirty="0" err="1"/>
              <a:t>info@environicsinstitute.org</a:t>
            </a:r>
            <a:endParaRPr lang="en-US" dirty="0"/>
          </a:p>
          <a:p>
            <a:pPr lvl="0"/>
            <a:endParaRPr lang="en-US" dirty="0"/>
          </a:p>
          <a:p>
            <a:pPr lvl="0"/>
            <a:r>
              <a:rPr lang="en-US" dirty="0"/>
              <a:t>@</a:t>
            </a:r>
            <a:r>
              <a:rPr lang="en-US" dirty="0" err="1"/>
              <a:t>Environics_Ins</a:t>
            </a:r>
            <a:endParaRPr lang="en-US" dirty="0"/>
          </a:p>
        </p:txBody>
      </p:sp>
      <p:pic>
        <p:nvPicPr>
          <p:cNvPr id="14" name="Picture 13">
            <a:extLst>
              <a:ext uri="{FF2B5EF4-FFF2-40B4-BE49-F238E27FC236}">
                <a16:creationId xmlns:a16="http://schemas.microsoft.com/office/drawing/2014/main" id="{D732FE91-002A-4948-90D3-071969DE6050}"/>
              </a:ext>
            </a:extLst>
          </p:cNvPr>
          <p:cNvPicPr>
            <a:picLocks noChangeAspect="1"/>
          </p:cNvPicPr>
          <p:nvPr userDrawn="1"/>
        </p:nvPicPr>
        <p:blipFill>
          <a:blip r:embed="rId3" cstate="screen">
            <a:extLst>
              <a:ext uri="{28A0092B-C50C-407E-A947-70E740481C1C}">
                <a14:useLocalDpi xmlns:a14="http://schemas.microsoft.com/office/drawing/2010/main"/>
              </a:ext>
            </a:extLst>
          </a:blip>
          <a:srcRect/>
          <a:stretch/>
        </p:blipFill>
        <p:spPr>
          <a:xfrm>
            <a:off x="-2456904" y="-625751"/>
            <a:ext cx="4003487" cy="10628865"/>
          </a:xfrm>
          <a:prstGeom prst="rect">
            <a:avLst/>
          </a:prstGeom>
        </p:spPr>
      </p:pic>
    </p:spTree>
    <p:extLst>
      <p:ext uri="{BB962C8B-B14F-4D97-AF65-F5344CB8AC3E}">
        <p14:creationId xmlns:p14="http://schemas.microsoft.com/office/powerpoint/2010/main" val="38138895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A4653D-1192-3345-AFD4-1C89141B813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53AF217-15CA-BE93-4FA5-89444BBCBD5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E80BC7-4CA5-59A8-7F40-BDD040419E1A}"/>
              </a:ext>
            </a:extLst>
          </p:cNvPr>
          <p:cNvSpPr>
            <a:spLocks noGrp="1"/>
          </p:cNvSpPr>
          <p:nvPr>
            <p:ph type="dt" sz="half" idx="10"/>
          </p:nvPr>
        </p:nvSpPr>
        <p:spPr/>
        <p:txBody>
          <a:bodyPr/>
          <a:lstStyle/>
          <a:p>
            <a:fld id="{4684AC6E-3ACA-4AA9-9DF4-5A4B144A4959}" type="datetimeFigureOut">
              <a:rPr lang="en-US" smtClean="0"/>
              <a:t>10/17/2025</a:t>
            </a:fld>
            <a:endParaRPr lang="en-US"/>
          </a:p>
        </p:txBody>
      </p:sp>
      <p:sp>
        <p:nvSpPr>
          <p:cNvPr id="5" name="Footer Placeholder 4">
            <a:extLst>
              <a:ext uri="{FF2B5EF4-FFF2-40B4-BE49-F238E27FC236}">
                <a16:creationId xmlns:a16="http://schemas.microsoft.com/office/drawing/2014/main" id="{3510D9A7-0FE8-5E64-F755-503E9E21223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E481DA8-AAA3-4F2F-644C-182A72B030A4}"/>
              </a:ext>
            </a:extLst>
          </p:cNvPr>
          <p:cNvSpPr>
            <a:spLocks noGrp="1"/>
          </p:cNvSpPr>
          <p:nvPr>
            <p:ph type="sldNum" sz="quarter" idx="12"/>
          </p:nvPr>
        </p:nvSpPr>
        <p:spPr/>
        <p:txBody>
          <a:bodyPr/>
          <a:lstStyle/>
          <a:p>
            <a:fld id="{FFE88BC3-1629-4E90-ACE1-60DFA669EB7D}" type="slidenum">
              <a:rPr lang="en-US" smtClean="0"/>
              <a:t>‹#›</a:t>
            </a:fld>
            <a:endParaRPr lang="en-US"/>
          </a:p>
        </p:txBody>
      </p:sp>
    </p:spTree>
    <p:extLst>
      <p:ext uri="{BB962C8B-B14F-4D97-AF65-F5344CB8AC3E}">
        <p14:creationId xmlns:p14="http://schemas.microsoft.com/office/powerpoint/2010/main" val="42415067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4E4DDB-88B9-61F6-0567-15DB7EA3D28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8F8C79D-1468-A9C8-4BDF-CC24A9E5CC5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906C344-8B5C-A702-EA03-81B2941628B1}"/>
              </a:ext>
            </a:extLst>
          </p:cNvPr>
          <p:cNvSpPr>
            <a:spLocks noGrp="1"/>
          </p:cNvSpPr>
          <p:nvPr>
            <p:ph type="dt" sz="half" idx="10"/>
          </p:nvPr>
        </p:nvSpPr>
        <p:spPr/>
        <p:txBody>
          <a:bodyPr/>
          <a:lstStyle/>
          <a:p>
            <a:fld id="{4684AC6E-3ACA-4AA9-9DF4-5A4B144A4959}" type="datetimeFigureOut">
              <a:rPr lang="en-US" smtClean="0"/>
              <a:t>10/17/2025</a:t>
            </a:fld>
            <a:endParaRPr lang="en-US"/>
          </a:p>
        </p:txBody>
      </p:sp>
      <p:sp>
        <p:nvSpPr>
          <p:cNvPr id="5" name="Footer Placeholder 4">
            <a:extLst>
              <a:ext uri="{FF2B5EF4-FFF2-40B4-BE49-F238E27FC236}">
                <a16:creationId xmlns:a16="http://schemas.microsoft.com/office/drawing/2014/main" id="{265B4431-BCA1-DA6A-AA93-B74996F89B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E8026F1-FBE5-B72B-4F80-E066D18B74F9}"/>
              </a:ext>
            </a:extLst>
          </p:cNvPr>
          <p:cNvSpPr>
            <a:spLocks noGrp="1"/>
          </p:cNvSpPr>
          <p:nvPr>
            <p:ph type="sldNum" sz="quarter" idx="12"/>
          </p:nvPr>
        </p:nvSpPr>
        <p:spPr/>
        <p:txBody>
          <a:bodyPr/>
          <a:lstStyle/>
          <a:p>
            <a:fld id="{FFE88BC3-1629-4E90-ACE1-60DFA669EB7D}" type="slidenum">
              <a:rPr lang="en-US" smtClean="0"/>
              <a:t>‹#›</a:t>
            </a:fld>
            <a:endParaRPr lang="en-US"/>
          </a:p>
        </p:txBody>
      </p:sp>
    </p:spTree>
    <p:extLst>
      <p:ext uri="{BB962C8B-B14F-4D97-AF65-F5344CB8AC3E}">
        <p14:creationId xmlns:p14="http://schemas.microsoft.com/office/powerpoint/2010/main" val="24976695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4D73D4-DCA5-E4C5-80AF-AD0D9910860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5319895-CC17-86C4-253A-5CDB66A0B3A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B5959DA-E1D8-5894-32C2-129973A8BA0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3968983-48AE-DA7E-9C8E-ACFBF2E06645}"/>
              </a:ext>
            </a:extLst>
          </p:cNvPr>
          <p:cNvSpPr>
            <a:spLocks noGrp="1"/>
          </p:cNvSpPr>
          <p:nvPr>
            <p:ph type="dt" sz="half" idx="10"/>
          </p:nvPr>
        </p:nvSpPr>
        <p:spPr/>
        <p:txBody>
          <a:bodyPr/>
          <a:lstStyle/>
          <a:p>
            <a:fld id="{4684AC6E-3ACA-4AA9-9DF4-5A4B144A4959}" type="datetimeFigureOut">
              <a:rPr lang="en-US" smtClean="0"/>
              <a:t>10/17/2025</a:t>
            </a:fld>
            <a:endParaRPr lang="en-US"/>
          </a:p>
        </p:txBody>
      </p:sp>
      <p:sp>
        <p:nvSpPr>
          <p:cNvPr id="6" name="Footer Placeholder 5">
            <a:extLst>
              <a:ext uri="{FF2B5EF4-FFF2-40B4-BE49-F238E27FC236}">
                <a16:creationId xmlns:a16="http://schemas.microsoft.com/office/drawing/2014/main" id="{BD62544F-3F6B-8960-A1BA-4948C84DA54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4F37DEC-A260-1258-636C-5DEAB25F3772}"/>
              </a:ext>
            </a:extLst>
          </p:cNvPr>
          <p:cNvSpPr>
            <a:spLocks noGrp="1"/>
          </p:cNvSpPr>
          <p:nvPr>
            <p:ph type="sldNum" sz="quarter" idx="12"/>
          </p:nvPr>
        </p:nvSpPr>
        <p:spPr/>
        <p:txBody>
          <a:bodyPr/>
          <a:lstStyle/>
          <a:p>
            <a:fld id="{FFE88BC3-1629-4E90-ACE1-60DFA669EB7D}" type="slidenum">
              <a:rPr lang="en-US" smtClean="0"/>
              <a:t>‹#›</a:t>
            </a:fld>
            <a:endParaRPr lang="en-US"/>
          </a:p>
        </p:txBody>
      </p:sp>
    </p:spTree>
    <p:extLst>
      <p:ext uri="{BB962C8B-B14F-4D97-AF65-F5344CB8AC3E}">
        <p14:creationId xmlns:p14="http://schemas.microsoft.com/office/powerpoint/2010/main" val="39153597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4311E7-023A-6FDD-8C88-E17E0BF51BC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71BAF85-729D-FD90-0036-BB162E8CF1E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1513350-C13A-4EF3-E953-2D7678929A8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29425EE-384F-CE7C-3DD3-28BC5E9C3ED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4A3456E-FC1F-23B5-2CF7-FA0D181E7EB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48C7CA7-278E-DE42-73BB-A8F8E360D312}"/>
              </a:ext>
            </a:extLst>
          </p:cNvPr>
          <p:cNvSpPr>
            <a:spLocks noGrp="1"/>
          </p:cNvSpPr>
          <p:nvPr>
            <p:ph type="dt" sz="half" idx="10"/>
          </p:nvPr>
        </p:nvSpPr>
        <p:spPr/>
        <p:txBody>
          <a:bodyPr/>
          <a:lstStyle/>
          <a:p>
            <a:fld id="{4684AC6E-3ACA-4AA9-9DF4-5A4B144A4959}" type="datetimeFigureOut">
              <a:rPr lang="en-US" smtClean="0"/>
              <a:t>10/17/2025</a:t>
            </a:fld>
            <a:endParaRPr lang="en-US"/>
          </a:p>
        </p:txBody>
      </p:sp>
      <p:sp>
        <p:nvSpPr>
          <p:cNvPr id="8" name="Footer Placeholder 7">
            <a:extLst>
              <a:ext uri="{FF2B5EF4-FFF2-40B4-BE49-F238E27FC236}">
                <a16:creationId xmlns:a16="http://schemas.microsoft.com/office/drawing/2014/main" id="{F259600B-2091-AA16-4CC7-5CCBB8C9665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C56F8FC-60A3-4303-963B-B31B13591D5C}"/>
              </a:ext>
            </a:extLst>
          </p:cNvPr>
          <p:cNvSpPr>
            <a:spLocks noGrp="1"/>
          </p:cNvSpPr>
          <p:nvPr>
            <p:ph type="sldNum" sz="quarter" idx="12"/>
          </p:nvPr>
        </p:nvSpPr>
        <p:spPr/>
        <p:txBody>
          <a:bodyPr/>
          <a:lstStyle/>
          <a:p>
            <a:fld id="{FFE88BC3-1629-4E90-ACE1-60DFA669EB7D}" type="slidenum">
              <a:rPr lang="en-US" smtClean="0"/>
              <a:t>‹#›</a:t>
            </a:fld>
            <a:endParaRPr lang="en-US"/>
          </a:p>
        </p:txBody>
      </p:sp>
    </p:spTree>
    <p:extLst>
      <p:ext uri="{BB962C8B-B14F-4D97-AF65-F5344CB8AC3E}">
        <p14:creationId xmlns:p14="http://schemas.microsoft.com/office/powerpoint/2010/main" val="17804591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461488-E544-BCCD-B9E2-46FF72EAE6C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97DB1AE-21B3-9F3E-327E-C0FFD0C0AD9D}"/>
              </a:ext>
            </a:extLst>
          </p:cNvPr>
          <p:cNvSpPr>
            <a:spLocks noGrp="1"/>
          </p:cNvSpPr>
          <p:nvPr>
            <p:ph type="dt" sz="half" idx="10"/>
          </p:nvPr>
        </p:nvSpPr>
        <p:spPr/>
        <p:txBody>
          <a:bodyPr/>
          <a:lstStyle/>
          <a:p>
            <a:fld id="{4684AC6E-3ACA-4AA9-9DF4-5A4B144A4959}" type="datetimeFigureOut">
              <a:rPr lang="en-US" smtClean="0"/>
              <a:t>10/17/2025</a:t>
            </a:fld>
            <a:endParaRPr lang="en-US"/>
          </a:p>
        </p:txBody>
      </p:sp>
      <p:sp>
        <p:nvSpPr>
          <p:cNvPr id="4" name="Footer Placeholder 3">
            <a:extLst>
              <a:ext uri="{FF2B5EF4-FFF2-40B4-BE49-F238E27FC236}">
                <a16:creationId xmlns:a16="http://schemas.microsoft.com/office/drawing/2014/main" id="{286B8E02-8DBB-5C7C-4D58-192483D53E0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6DBC59C-76E8-A965-30FB-D1307B027535}"/>
              </a:ext>
            </a:extLst>
          </p:cNvPr>
          <p:cNvSpPr>
            <a:spLocks noGrp="1"/>
          </p:cNvSpPr>
          <p:nvPr>
            <p:ph type="sldNum" sz="quarter" idx="12"/>
          </p:nvPr>
        </p:nvSpPr>
        <p:spPr/>
        <p:txBody>
          <a:bodyPr/>
          <a:lstStyle/>
          <a:p>
            <a:fld id="{FFE88BC3-1629-4E90-ACE1-60DFA669EB7D}" type="slidenum">
              <a:rPr lang="en-US" smtClean="0"/>
              <a:t>‹#›</a:t>
            </a:fld>
            <a:endParaRPr lang="en-US"/>
          </a:p>
        </p:txBody>
      </p:sp>
    </p:spTree>
    <p:extLst>
      <p:ext uri="{BB962C8B-B14F-4D97-AF65-F5344CB8AC3E}">
        <p14:creationId xmlns:p14="http://schemas.microsoft.com/office/powerpoint/2010/main" val="35972247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0714E2F-5EB8-236A-0B39-41D1CEFEF72C}"/>
              </a:ext>
            </a:extLst>
          </p:cNvPr>
          <p:cNvSpPr>
            <a:spLocks noGrp="1"/>
          </p:cNvSpPr>
          <p:nvPr>
            <p:ph type="dt" sz="half" idx="10"/>
          </p:nvPr>
        </p:nvSpPr>
        <p:spPr/>
        <p:txBody>
          <a:bodyPr/>
          <a:lstStyle/>
          <a:p>
            <a:fld id="{4684AC6E-3ACA-4AA9-9DF4-5A4B144A4959}" type="datetimeFigureOut">
              <a:rPr lang="en-US" smtClean="0"/>
              <a:t>10/17/2025</a:t>
            </a:fld>
            <a:endParaRPr lang="en-US"/>
          </a:p>
        </p:txBody>
      </p:sp>
      <p:sp>
        <p:nvSpPr>
          <p:cNvPr id="3" name="Footer Placeholder 2">
            <a:extLst>
              <a:ext uri="{FF2B5EF4-FFF2-40B4-BE49-F238E27FC236}">
                <a16:creationId xmlns:a16="http://schemas.microsoft.com/office/drawing/2014/main" id="{00853FB3-A2A6-0DAB-B622-5342E0201A7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A5FAC23-7D1B-56F4-323B-8C3C74002D8F}"/>
              </a:ext>
            </a:extLst>
          </p:cNvPr>
          <p:cNvSpPr>
            <a:spLocks noGrp="1"/>
          </p:cNvSpPr>
          <p:nvPr>
            <p:ph type="sldNum" sz="quarter" idx="12"/>
          </p:nvPr>
        </p:nvSpPr>
        <p:spPr/>
        <p:txBody>
          <a:bodyPr/>
          <a:lstStyle/>
          <a:p>
            <a:fld id="{FFE88BC3-1629-4E90-ACE1-60DFA669EB7D}" type="slidenum">
              <a:rPr lang="en-US" smtClean="0"/>
              <a:t>‹#›</a:t>
            </a:fld>
            <a:endParaRPr lang="en-US"/>
          </a:p>
        </p:txBody>
      </p:sp>
    </p:spTree>
    <p:extLst>
      <p:ext uri="{BB962C8B-B14F-4D97-AF65-F5344CB8AC3E}">
        <p14:creationId xmlns:p14="http://schemas.microsoft.com/office/powerpoint/2010/main" val="7210392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B8F567-0A2D-06F4-FD5F-9DC48D8EA68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F14E733-3425-41A1-9E61-F8BE45AFB79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CE6524B-4CAE-4592-C9B6-A2D38E0EED6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DF1EA01-303F-6266-569C-19C1C8F9227E}"/>
              </a:ext>
            </a:extLst>
          </p:cNvPr>
          <p:cNvSpPr>
            <a:spLocks noGrp="1"/>
          </p:cNvSpPr>
          <p:nvPr>
            <p:ph type="dt" sz="half" idx="10"/>
          </p:nvPr>
        </p:nvSpPr>
        <p:spPr/>
        <p:txBody>
          <a:bodyPr/>
          <a:lstStyle/>
          <a:p>
            <a:fld id="{4684AC6E-3ACA-4AA9-9DF4-5A4B144A4959}" type="datetimeFigureOut">
              <a:rPr lang="en-US" smtClean="0"/>
              <a:t>10/17/2025</a:t>
            </a:fld>
            <a:endParaRPr lang="en-US"/>
          </a:p>
        </p:txBody>
      </p:sp>
      <p:sp>
        <p:nvSpPr>
          <p:cNvPr id="6" name="Footer Placeholder 5">
            <a:extLst>
              <a:ext uri="{FF2B5EF4-FFF2-40B4-BE49-F238E27FC236}">
                <a16:creationId xmlns:a16="http://schemas.microsoft.com/office/drawing/2014/main" id="{7C4002F3-1FCB-64DA-AFE5-77FAAE10C02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3F1DF29-8C63-A101-5E06-EA421CFEF9EF}"/>
              </a:ext>
            </a:extLst>
          </p:cNvPr>
          <p:cNvSpPr>
            <a:spLocks noGrp="1"/>
          </p:cNvSpPr>
          <p:nvPr>
            <p:ph type="sldNum" sz="quarter" idx="12"/>
          </p:nvPr>
        </p:nvSpPr>
        <p:spPr/>
        <p:txBody>
          <a:bodyPr/>
          <a:lstStyle/>
          <a:p>
            <a:fld id="{FFE88BC3-1629-4E90-ACE1-60DFA669EB7D}" type="slidenum">
              <a:rPr lang="en-US" smtClean="0"/>
              <a:t>‹#›</a:t>
            </a:fld>
            <a:endParaRPr lang="en-US"/>
          </a:p>
        </p:txBody>
      </p:sp>
    </p:spTree>
    <p:extLst>
      <p:ext uri="{BB962C8B-B14F-4D97-AF65-F5344CB8AC3E}">
        <p14:creationId xmlns:p14="http://schemas.microsoft.com/office/powerpoint/2010/main" val="1760928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B144B9-9C6D-F5EF-78D3-7309376D42B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7225205-658D-CE65-C3E7-941F8F13128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1AFFC06-4C29-D58C-DE8D-94A20B6DE96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37BFC03-DB6C-FDB0-0DD9-E0F3F514DA91}"/>
              </a:ext>
            </a:extLst>
          </p:cNvPr>
          <p:cNvSpPr>
            <a:spLocks noGrp="1"/>
          </p:cNvSpPr>
          <p:nvPr>
            <p:ph type="dt" sz="half" idx="10"/>
          </p:nvPr>
        </p:nvSpPr>
        <p:spPr/>
        <p:txBody>
          <a:bodyPr/>
          <a:lstStyle/>
          <a:p>
            <a:fld id="{4684AC6E-3ACA-4AA9-9DF4-5A4B144A4959}" type="datetimeFigureOut">
              <a:rPr lang="en-US" smtClean="0"/>
              <a:t>10/17/2025</a:t>
            </a:fld>
            <a:endParaRPr lang="en-US"/>
          </a:p>
        </p:txBody>
      </p:sp>
      <p:sp>
        <p:nvSpPr>
          <p:cNvPr id="6" name="Footer Placeholder 5">
            <a:extLst>
              <a:ext uri="{FF2B5EF4-FFF2-40B4-BE49-F238E27FC236}">
                <a16:creationId xmlns:a16="http://schemas.microsoft.com/office/drawing/2014/main" id="{F67B5169-E5E1-863C-C62F-BAD2840E1E3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F12C179-6A3B-DFEE-313A-BE4F8201132C}"/>
              </a:ext>
            </a:extLst>
          </p:cNvPr>
          <p:cNvSpPr>
            <a:spLocks noGrp="1"/>
          </p:cNvSpPr>
          <p:nvPr>
            <p:ph type="sldNum" sz="quarter" idx="12"/>
          </p:nvPr>
        </p:nvSpPr>
        <p:spPr/>
        <p:txBody>
          <a:bodyPr/>
          <a:lstStyle/>
          <a:p>
            <a:fld id="{FFE88BC3-1629-4E90-ACE1-60DFA669EB7D}" type="slidenum">
              <a:rPr lang="en-US" smtClean="0"/>
              <a:t>‹#›</a:t>
            </a:fld>
            <a:endParaRPr lang="en-US"/>
          </a:p>
        </p:txBody>
      </p:sp>
    </p:spTree>
    <p:extLst>
      <p:ext uri="{BB962C8B-B14F-4D97-AF65-F5344CB8AC3E}">
        <p14:creationId xmlns:p14="http://schemas.microsoft.com/office/powerpoint/2010/main" val="42658061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C698865-3151-F206-0E91-C42F54DDBAA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FD84039-C6E3-577C-A69C-9707622151E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D67E251-D12A-3A09-A226-6C43D9C767E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684AC6E-3ACA-4AA9-9DF4-5A4B144A4959}" type="datetimeFigureOut">
              <a:rPr lang="en-US" smtClean="0"/>
              <a:t>10/17/2025</a:t>
            </a:fld>
            <a:endParaRPr lang="en-US"/>
          </a:p>
        </p:txBody>
      </p:sp>
      <p:sp>
        <p:nvSpPr>
          <p:cNvPr id="5" name="Footer Placeholder 4">
            <a:extLst>
              <a:ext uri="{FF2B5EF4-FFF2-40B4-BE49-F238E27FC236}">
                <a16:creationId xmlns:a16="http://schemas.microsoft.com/office/drawing/2014/main" id="{58E096BD-ABA5-ED6B-CAE0-55F397BDDAE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3EA6810B-6720-2B4A-19B4-B46EEDBA8B2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FE88BC3-1629-4E90-ACE1-60DFA669EB7D}" type="slidenum">
              <a:rPr lang="en-US" smtClean="0"/>
              <a:t>‹#›</a:t>
            </a:fld>
            <a:endParaRPr lang="en-US"/>
          </a:p>
        </p:txBody>
      </p:sp>
    </p:spTree>
    <p:extLst>
      <p:ext uri="{BB962C8B-B14F-4D97-AF65-F5344CB8AC3E}">
        <p14:creationId xmlns:p14="http://schemas.microsoft.com/office/powerpoint/2010/main" val="16965191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chart" Target="../charts/chart12.xml"/><Relationship Id="rId1" Type="http://schemas.openxmlformats.org/officeDocument/2006/relationships/slideLayout" Target="../slideLayouts/slideLayout4.xml"/><Relationship Id="rId4" Type="http://schemas.openxmlformats.org/officeDocument/2006/relationships/chart" Target="../charts/chart14.xml"/></Relationships>
</file>

<file path=ppt/slides/_rels/slide15.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chart" Target="../charts/chart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chart" Target="../charts/chart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chart" Target="../charts/chart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chart" Target="../charts/chart20.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3" Type="http://schemas.openxmlformats.org/officeDocument/2006/relationships/chart" Target="../charts/chart21.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chart" Target="../charts/chart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chart" Target="../charts/chart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chart" Target="../charts/chart25.xml"/><Relationship Id="rId2" Type="http://schemas.openxmlformats.org/officeDocument/2006/relationships/chart" Target="../charts/chart24.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3" Type="http://schemas.openxmlformats.org/officeDocument/2006/relationships/chart" Target="../charts/chart27.xml"/><Relationship Id="rId2" Type="http://schemas.openxmlformats.org/officeDocument/2006/relationships/chart" Target="../charts/chart26.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1B42796-F6C8-F0C3-9409-736BB8D6B8FC}"/>
              </a:ext>
            </a:extLst>
          </p:cNvPr>
          <p:cNvSpPr>
            <a:spLocks noGrp="1"/>
          </p:cNvSpPr>
          <p:nvPr>
            <p:ph type="ctrTitle"/>
          </p:nvPr>
        </p:nvSpPr>
        <p:spPr/>
        <p:txBody>
          <a:bodyPr anchor="ctr">
            <a:normAutofit fontScale="90000"/>
          </a:bodyPr>
          <a:lstStyle/>
          <a:p>
            <a:r>
              <a:rPr lang="en-US" sz="4000" b="1" dirty="0"/>
              <a:t>Citizens, governments &amp; democracy:</a:t>
            </a:r>
            <a:br>
              <a:rPr lang="en-US" sz="3600" b="1" dirty="0"/>
            </a:br>
            <a:r>
              <a:rPr lang="en-US" sz="3600" b="1" dirty="0"/>
              <a:t>an overview of Canadian public opinion</a:t>
            </a:r>
            <a:br>
              <a:rPr lang="en-US" sz="3600" b="1" dirty="0"/>
            </a:br>
            <a:br>
              <a:rPr lang="en-US" sz="3600" b="1" dirty="0"/>
            </a:br>
            <a:r>
              <a:rPr lang="en-US" sz="2400" dirty="0"/>
              <a:t>Andrew Parkin</a:t>
            </a:r>
            <a:br>
              <a:rPr lang="en-US" sz="2400" dirty="0"/>
            </a:br>
            <a:r>
              <a:rPr lang="en-US" sz="2400" dirty="0"/>
              <a:t>Executive Director</a:t>
            </a:r>
            <a:br>
              <a:rPr lang="en-US" sz="2400" dirty="0"/>
            </a:br>
            <a:r>
              <a:rPr lang="en-US" sz="2400" dirty="0"/>
              <a:t>Environics Institute for Survey Research</a:t>
            </a:r>
            <a:endParaRPr lang="en-US" sz="3600" dirty="0"/>
          </a:p>
        </p:txBody>
      </p:sp>
      <p:sp>
        <p:nvSpPr>
          <p:cNvPr id="5" name="Subtitle 4">
            <a:extLst>
              <a:ext uri="{FF2B5EF4-FFF2-40B4-BE49-F238E27FC236}">
                <a16:creationId xmlns:a16="http://schemas.microsoft.com/office/drawing/2014/main" id="{73D577B3-710A-8E6F-536D-02530F3F9395}"/>
              </a:ext>
            </a:extLst>
          </p:cNvPr>
          <p:cNvSpPr>
            <a:spLocks noGrp="1"/>
          </p:cNvSpPr>
          <p:nvPr>
            <p:ph type="subTitle" idx="1"/>
          </p:nvPr>
        </p:nvSpPr>
        <p:spPr/>
        <p:txBody>
          <a:bodyPr/>
          <a:lstStyle/>
          <a:p>
            <a:r>
              <a:rPr lang="en-US" b="1" dirty="0"/>
              <a:t>AMO's 2nd Annual Healthy Democracy Forum</a:t>
            </a:r>
          </a:p>
          <a:p>
            <a:r>
              <a:rPr lang="en-US" b="1" dirty="0"/>
              <a:t>Toronto</a:t>
            </a:r>
          </a:p>
          <a:p>
            <a:r>
              <a:rPr lang="en-US" b="1" dirty="0"/>
              <a:t>October 19, 2025 </a:t>
            </a:r>
            <a:endParaRPr lang="en-US" dirty="0"/>
          </a:p>
        </p:txBody>
      </p:sp>
      <p:pic>
        <p:nvPicPr>
          <p:cNvPr id="7" name="Picture 6" descr="A black background with text&#10;&#10;AI-generated content may be incorrect.">
            <a:extLst>
              <a:ext uri="{FF2B5EF4-FFF2-40B4-BE49-F238E27FC236}">
                <a16:creationId xmlns:a16="http://schemas.microsoft.com/office/drawing/2014/main" id="{EEE89212-A0BA-0DCA-1586-7CCFFC47E76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6319" y="5257800"/>
            <a:ext cx="2787502" cy="1463172"/>
          </a:xfrm>
          <a:prstGeom prst="rect">
            <a:avLst/>
          </a:prstGeom>
        </p:spPr>
      </p:pic>
    </p:spTree>
    <p:extLst>
      <p:ext uri="{BB962C8B-B14F-4D97-AF65-F5344CB8AC3E}">
        <p14:creationId xmlns:p14="http://schemas.microsoft.com/office/powerpoint/2010/main" val="9811892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A11958-FCE5-AADF-BC82-EEC24787F871}"/>
              </a:ext>
            </a:extLst>
          </p:cNvPr>
          <p:cNvSpPr>
            <a:spLocks noGrp="1"/>
          </p:cNvSpPr>
          <p:nvPr>
            <p:ph type="title"/>
          </p:nvPr>
        </p:nvSpPr>
        <p:spPr>
          <a:xfrm>
            <a:off x="451999" y="315250"/>
            <a:ext cx="10515600" cy="1125624"/>
          </a:xfrm>
        </p:spPr>
        <p:txBody>
          <a:bodyPr>
            <a:normAutofit/>
          </a:bodyPr>
          <a:lstStyle/>
          <a:p>
            <a:r>
              <a:rPr lang="en-US" sz="2800" b="0" dirty="0"/>
              <a:t>Agree or disagree: Democracy may have problems, but it is better than any other form of government </a:t>
            </a:r>
            <a:endParaRPr lang="en-CA" sz="2800" b="0" dirty="0"/>
          </a:p>
        </p:txBody>
      </p:sp>
      <p:graphicFrame>
        <p:nvGraphicFramePr>
          <p:cNvPr id="8" name="Chart 7">
            <a:extLst>
              <a:ext uri="{FF2B5EF4-FFF2-40B4-BE49-F238E27FC236}">
                <a16:creationId xmlns:a16="http://schemas.microsoft.com/office/drawing/2014/main" id="{00FB4521-8014-2166-C525-4ABFC6AADE3D}"/>
              </a:ext>
            </a:extLst>
          </p:cNvPr>
          <p:cNvGraphicFramePr/>
          <p:nvPr/>
        </p:nvGraphicFramePr>
        <p:xfrm>
          <a:off x="451999" y="1517423"/>
          <a:ext cx="9323768" cy="5035375"/>
        </p:xfrm>
        <a:graphic>
          <a:graphicData uri="http://schemas.openxmlformats.org/drawingml/2006/chart">
            <c:chart xmlns:c="http://schemas.openxmlformats.org/drawingml/2006/chart" xmlns:r="http://schemas.openxmlformats.org/officeDocument/2006/relationships" r:id="rId3"/>
          </a:graphicData>
        </a:graphic>
      </p:graphicFrame>
      <p:sp>
        <p:nvSpPr>
          <p:cNvPr id="12" name="TextBox 11">
            <a:extLst>
              <a:ext uri="{FF2B5EF4-FFF2-40B4-BE49-F238E27FC236}">
                <a16:creationId xmlns:a16="http://schemas.microsoft.com/office/drawing/2014/main" id="{3FA607C6-500F-D07C-A03F-A649A79B1534}"/>
              </a:ext>
            </a:extLst>
          </p:cNvPr>
          <p:cNvSpPr txBox="1"/>
          <p:nvPr/>
        </p:nvSpPr>
        <p:spPr>
          <a:xfrm>
            <a:off x="9775766" y="1716223"/>
            <a:ext cx="2084219" cy="3046988"/>
          </a:xfrm>
          <a:prstGeom prst="rect">
            <a:avLst/>
          </a:prstGeom>
          <a:noFill/>
        </p:spPr>
        <p:txBody>
          <a:bodyPr wrap="square">
            <a:spAutoFit/>
          </a:bodyPr>
          <a:lstStyle/>
          <a:p>
            <a:r>
              <a:rPr lang="en-US" sz="1600" i="1" kern="0" dirty="0">
                <a:ea typeface="SimSun" panose="02010600030101010101" pitchFamily="2" charset="-122"/>
              </a:rPr>
              <a:t>Democracy may have problems, but it is better than any other form of government. To what extent do you agree or disagree with this statement? </a:t>
            </a:r>
            <a:endParaRPr lang="en-CA" sz="1600" i="1" kern="0" dirty="0">
              <a:ea typeface="SimSun" panose="02010600030101010101" pitchFamily="2" charset="-122"/>
            </a:endParaRPr>
          </a:p>
          <a:p>
            <a:r>
              <a:rPr lang="en-US" sz="1600" i="1" kern="0" dirty="0">
                <a:effectLst/>
                <a:ea typeface="SimSun" panose="02010600030101010101" pitchFamily="2" charset="-122"/>
              </a:rPr>
              <a:t>(Using a scale ranging from 1 to 7, where 1 means “strongly disagree” and 7 means “strongly agree.</a:t>
            </a:r>
            <a:r>
              <a:rPr lang="en-CA" sz="1600" i="1" kern="0" dirty="0">
                <a:effectLst/>
                <a:ea typeface="SimSun" panose="02010600030101010101" pitchFamily="2" charset="-122"/>
              </a:rPr>
              <a:t>”)</a:t>
            </a:r>
            <a:endParaRPr lang="en-CA" sz="1600" i="1" dirty="0"/>
          </a:p>
        </p:txBody>
      </p:sp>
      <p:sp>
        <p:nvSpPr>
          <p:cNvPr id="3" name="TextBox 2">
            <a:extLst>
              <a:ext uri="{FF2B5EF4-FFF2-40B4-BE49-F238E27FC236}">
                <a16:creationId xmlns:a16="http://schemas.microsoft.com/office/drawing/2014/main" id="{75DB9101-9EBB-9558-E000-60A40AC4BA57}"/>
              </a:ext>
            </a:extLst>
          </p:cNvPr>
          <p:cNvSpPr txBox="1"/>
          <p:nvPr/>
        </p:nvSpPr>
        <p:spPr>
          <a:xfrm>
            <a:off x="838200" y="6428634"/>
            <a:ext cx="4409432" cy="276999"/>
          </a:xfrm>
          <a:prstGeom prst="rect">
            <a:avLst/>
          </a:prstGeom>
          <a:noFill/>
        </p:spPr>
        <p:txBody>
          <a:bodyPr wrap="square">
            <a:spAutoFit/>
          </a:bodyPr>
          <a:lstStyle/>
          <a:p>
            <a:r>
              <a:rPr lang="en-US" sz="1200" i="1" kern="0" dirty="0">
                <a:solidFill>
                  <a:srgbClr val="000000"/>
                </a:solidFill>
                <a:effectLst/>
                <a:latin typeface="Aptos" panose="020B0004020202020204" pitchFamily="34" charset="0"/>
                <a:ea typeface="Times New Roman" panose="02020603050405020304" pitchFamily="18" charset="0"/>
              </a:rPr>
              <a:t>Source: Environics Institute / </a:t>
            </a:r>
            <a:r>
              <a:rPr lang="en-US" sz="1200" i="1" kern="0" dirty="0" err="1">
                <a:solidFill>
                  <a:srgbClr val="000000"/>
                </a:solidFill>
                <a:effectLst/>
                <a:latin typeface="Aptos" panose="020B0004020202020204" pitchFamily="34" charset="0"/>
                <a:ea typeface="Times New Roman" panose="02020603050405020304" pitchFamily="18" charset="0"/>
              </a:rPr>
              <a:t>AmericasBarometer</a:t>
            </a:r>
            <a:endParaRPr lang="en-CA" sz="1000" i="1" dirty="0">
              <a:latin typeface="Aptos" panose="020B0004020202020204" pitchFamily="34" charset="0"/>
            </a:endParaRPr>
          </a:p>
        </p:txBody>
      </p:sp>
    </p:spTree>
    <p:extLst>
      <p:ext uri="{BB962C8B-B14F-4D97-AF65-F5344CB8AC3E}">
        <p14:creationId xmlns:p14="http://schemas.microsoft.com/office/powerpoint/2010/main" val="38768184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8631E5D-2852-5F6E-E11C-E6733D12A51F}"/>
              </a:ext>
            </a:extLst>
          </p:cNvPr>
          <p:cNvSpPr>
            <a:spLocks noGrp="1"/>
          </p:cNvSpPr>
          <p:nvPr>
            <p:ph type="title"/>
          </p:nvPr>
        </p:nvSpPr>
        <p:spPr>
          <a:xfrm>
            <a:off x="838200" y="264116"/>
            <a:ext cx="10921409" cy="996574"/>
          </a:xfrm>
        </p:spPr>
        <p:txBody>
          <a:bodyPr>
            <a:noAutofit/>
          </a:bodyPr>
          <a:lstStyle/>
          <a:p>
            <a:r>
              <a:rPr lang="en-US" sz="2400" kern="0" dirty="0">
                <a:effectLst/>
                <a:latin typeface="+mn-lt"/>
                <a:ea typeface="SimSun" panose="02010600030101010101" pitchFamily="2" charset="-122"/>
              </a:rPr>
              <a:t>Most </a:t>
            </a:r>
            <a:r>
              <a:rPr lang="en-US" sz="2400" kern="0" dirty="0">
                <a:latin typeface="+mn-lt"/>
                <a:ea typeface="SimSun" panose="02010600030101010101" pitchFamily="2" charset="-122"/>
              </a:rPr>
              <a:t>agree that </a:t>
            </a:r>
            <a:r>
              <a:rPr lang="en-US" sz="2400" kern="0" dirty="0">
                <a:effectLst/>
                <a:latin typeface="+mn-lt"/>
                <a:ea typeface="SimSun" panose="02010600030101010101" pitchFamily="2" charset="-122"/>
              </a:rPr>
              <a:t>democracy </a:t>
            </a:r>
            <a:r>
              <a:rPr lang="en-US" sz="2400" kern="0" dirty="0">
                <a:latin typeface="+mn-lt"/>
                <a:ea typeface="SimSun" panose="02010600030101010101" pitchFamily="2" charset="-122"/>
              </a:rPr>
              <a:t>i</a:t>
            </a:r>
            <a:r>
              <a:rPr lang="en-US" sz="2400" kern="0" dirty="0">
                <a:effectLst/>
                <a:latin typeface="+mn-lt"/>
                <a:ea typeface="SimSun" panose="02010600030101010101" pitchFamily="2" charset="-122"/>
              </a:rPr>
              <a:t>s preferable to any other form of government (when the alternative is an authoritarian government) – with no change since 2010</a:t>
            </a:r>
            <a:endParaRPr lang="en-CA" sz="3600" b="1" dirty="0">
              <a:latin typeface="+mn-lt"/>
            </a:endParaRPr>
          </a:p>
        </p:txBody>
      </p:sp>
      <p:graphicFrame>
        <p:nvGraphicFramePr>
          <p:cNvPr id="13" name="Content Placeholder 12">
            <a:extLst>
              <a:ext uri="{FF2B5EF4-FFF2-40B4-BE49-F238E27FC236}">
                <a16:creationId xmlns:a16="http://schemas.microsoft.com/office/drawing/2014/main" id="{A6EECADB-416D-7E5C-2848-1A17E57959EE}"/>
              </a:ext>
            </a:extLst>
          </p:cNvPr>
          <p:cNvGraphicFramePr>
            <a:graphicFrameLocks noGrp="1"/>
          </p:cNvGraphicFramePr>
          <p:nvPr>
            <p:ph sz="half" idx="1"/>
            <p:extLst>
              <p:ext uri="{D42A27DB-BD31-4B8C-83A1-F6EECF244321}">
                <p14:modId xmlns:p14="http://schemas.microsoft.com/office/powerpoint/2010/main" val="3721954162"/>
              </p:ext>
            </p:extLst>
          </p:nvPr>
        </p:nvGraphicFramePr>
        <p:xfrm>
          <a:off x="838200" y="1361700"/>
          <a:ext cx="10515600" cy="4967055"/>
        </p:xfrm>
        <a:graphic>
          <a:graphicData uri="http://schemas.openxmlformats.org/drawingml/2006/chart">
            <c:chart xmlns:c="http://schemas.openxmlformats.org/drawingml/2006/chart" xmlns:r="http://schemas.openxmlformats.org/officeDocument/2006/relationships" r:id="rId2"/>
          </a:graphicData>
        </a:graphic>
      </p:graphicFrame>
      <p:sp>
        <p:nvSpPr>
          <p:cNvPr id="2" name="TextBox 1">
            <a:extLst>
              <a:ext uri="{FF2B5EF4-FFF2-40B4-BE49-F238E27FC236}">
                <a16:creationId xmlns:a16="http://schemas.microsoft.com/office/drawing/2014/main" id="{2B8362F9-F61D-113F-4CC9-D2C48942514D}"/>
              </a:ext>
            </a:extLst>
          </p:cNvPr>
          <p:cNvSpPr txBox="1"/>
          <p:nvPr/>
        </p:nvSpPr>
        <p:spPr>
          <a:xfrm>
            <a:off x="838200" y="6428634"/>
            <a:ext cx="4409432" cy="276999"/>
          </a:xfrm>
          <a:prstGeom prst="rect">
            <a:avLst/>
          </a:prstGeom>
          <a:noFill/>
        </p:spPr>
        <p:txBody>
          <a:bodyPr wrap="square">
            <a:spAutoFit/>
          </a:bodyPr>
          <a:lstStyle/>
          <a:p>
            <a:r>
              <a:rPr lang="en-US" sz="1200" i="1" kern="0" dirty="0">
                <a:solidFill>
                  <a:srgbClr val="000000"/>
                </a:solidFill>
                <a:effectLst/>
                <a:latin typeface="Aptos" panose="020B0004020202020204" pitchFamily="34" charset="0"/>
                <a:ea typeface="Times New Roman" panose="02020603050405020304" pitchFamily="18" charset="0"/>
              </a:rPr>
              <a:t>Source: Environics Institute / </a:t>
            </a:r>
            <a:r>
              <a:rPr lang="en-US" sz="1200" i="1" kern="0" dirty="0" err="1">
                <a:solidFill>
                  <a:srgbClr val="000000"/>
                </a:solidFill>
                <a:effectLst/>
                <a:latin typeface="Aptos" panose="020B0004020202020204" pitchFamily="34" charset="0"/>
                <a:ea typeface="Times New Roman" panose="02020603050405020304" pitchFamily="18" charset="0"/>
              </a:rPr>
              <a:t>AmericasBarometer</a:t>
            </a:r>
            <a:endParaRPr lang="en-CA" sz="1000" i="1" dirty="0">
              <a:latin typeface="Aptos" panose="020B0004020202020204" pitchFamily="34" charset="0"/>
            </a:endParaRPr>
          </a:p>
        </p:txBody>
      </p:sp>
    </p:spTree>
    <p:extLst>
      <p:ext uri="{BB962C8B-B14F-4D97-AF65-F5344CB8AC3E}">
        <p14:creationId xmlns:p14="http://schemas.microsoft.com/office/powerpoint/2010/main" val="30679531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A11958-FCE5-AADF-BC82-EEC24787F871}"/>
              </a:ext>
            </a:extLst>
          </p:cNvPr>
          <p:cNvSpPr>
            <a:spLocks noGrp="1"/>
          </p:cNvSpPr>
          <p:nvPr>
            <p:ph type="title"/>
          </p:nvPr>
        </p:nvSpPr>
        <p:spPr>
          <a:xfrm>
            <a:off x="838200" y="365126"/>
            <a:ext cx="10515600" cy="632402"/>
          </a:xfrm>
        </p:spPr>
        <p:txBody>
          <a:bodyPr>
            <a:normAutofit/>
          </a:bodyPr>
          <a:lstStyle/>
          <a:p>
            <a:r>
              <a:rPr lang="en-US" sz="2800" kern="0" dirty="0">
                <a:effectLst/>
                <a:latin typeface="+mn-lt"/>
                <a:ea typeface="SimSun" panose="02010600030101010101" pitchFamily="2" charset="-122"/>
              </a:rPr>
              <a:t>Public support for Canada’s political system is holding steady</a:t>
            </a:r>
            <a:endParaRPr lang="en-CA" sz="8800" dirty="0">
              <a:latin typeface="+mn-lt"/>
            </a:endParaRPr>
          </a:p>
        </p:txBody>
      </p:sp>
      <p:graphicFrame>
        <p:nvGraphicFramePr>
          <p:cNvPr id="8" name="Chart 7">
            <a:extLst>
              <a:ext uri="{FF2B5EF4-FFF2-40B4-BE49-F238E27FC236}">
                <a16:creationId xmlns:a16="http://schemas.microsoft.com/office/drawing/2014/main" id="{00FB4521-8014-2166-C525-4ABFC6AADE3D}"/>
              </a:ext>
            </a:extLst>
          </p:cNvPr>
          <p:cNvGraphicFramePr/>
          <p:nvPr>
            <p:extLst>
              <p:ext uri="{D42A27DB-BD31-4B8C-83A1-F6EECF244321}">
                <p14:modId xmlns:p14="http://schemas.microsoft.com/office/powerpoint/2010/main" val="3819020109"/>
              </p:ext>
            </p:extLst>
          </p:nvPr>
        </p:nvGraphicFramePr>
        <p:xfrm>
          <a:off x="451999" y="1097281"/>
          <a:ext cx="5644001" cy="5164974"/>
        </p:xfrm>
        <a:graphic>
          <a:graphicData uri="http://schemas.openxmlformats.org/drawingml/2006/chart">
            <c:chart xmlns:c="http://schemas.openxmlformats.org/drawingml/2006/chart" xmlns:r="http://schemas.openxmlformats.org/officeDocument/2006/relationships" r:id="rId2"/>
          </a:graphicData>
        </a:graphic>
      </p:graphicFrame>
      <p:sp>
        <p:nvSpPr>
          <p:cNvPr id="12" name="TextBox 11">
            <a:extLst>
              <a:ext uri="{FF2B5EF4-FFF2-40B4-BE49-F238E27FC236}">
                <a16:creationId xmlns:a16="http://schemas.microsoft.com/office/drawing/2014/main" id="{3FA607C6-500F-D07C-A03F-A649A79B1534}"/>
              </a:ext>
            </a:extLst>
          </p:cNvPr>
          <p:cNvSpPr txBox="1"/>
          <p:nvPr/>
        </p:nvSpPr>
        <p:spPr>
          <a:xfrm>
            <a:off x="451999" y="6262255"/>
            <a:ext cx="10901801" cy="338554"/>
          </a:xfrm>
          <a:prstGeom prst="rect">
            <a:avLst/>
          </a:prstGeom>
          <a:noFill/>
        </p:spPr>
        <p:txBody>
          <a:bodyPr wrap="square">
            <a:spAutoFit/>
          </a:bodyPr>
          <a:lstStyle/>
          <a:p>
            <a:r>
              <a:rPr lang="en-US" sz="1600" i="1" kern="0" dirty="0">
                <a:latin typeface="Calibri" panose="020F0502020204030204" pitchFamily="34" charset="0"/>
                <a:ea typeface="Calibri" panose="020F0502020204030204" pitchFamily="34" charset="0"/>
                <a:cs typeface="Calibri" panose="020F0502020204030204" pitchFamily="34" charset="0"/>
              </a:rPr>
              <a:t>(Using a scale ranging from 1 </a:t>
            </a:r>
            <a:r>
              <a:rPr lang="en-US" sz="1600" i="1" kern="0" dirty="0">
                <a:effectLst/>
                <a:latin typeface="Calibri" panose="020F0502020204030204" pitchFamily="34" charset="0"/>
                <a:ea typeface="Calibri" panose="020F0502020204030204" pitchFamily="34" charset="0"/>
                <a:cs typeface="Calibri" panose="020F0502020204030204" pitchFamily="34" charset="0"/>
              </a:rPr>
              <a:t>to 7, where 1 means “</a:t>
            </a:r>
            <a:r>
              <a:rPr lang="en-US" sz="1600" i="1" kern="0" dirty="0">
                <a:latin typeface="Calibri" panose="020F0502020204030204" pitchFamily="34" charset="0"/>
                <a:ea typeface="Calibri" panose="020F0502020204030204" pitchFamily="34" charset="0"/>
                <a:cs typeface="Calibri" panose="020F0502020204030204" pitchFamily="34" charset="0"/>
              </a:rPr>
              <a:t>not at all” </a:t>
            </a:r>
            <a:r>
              <a:rPr lang="en-US" sz="1600" i="1" kern="0" dirty="0">
                <a:effectLst/>
                <a:latin typeface="Calibri" panose="020F0502020204030204" pitchFamily="34" charset="0"/>
                <a:ea typeface="Calibri" panose="020F0502020204030204" pitchFamily="34" charset="0"/>
                <a:cs typeface="Calibri" panose="020F0502020204030204" pitchFamily="34" charset="0"/>
              </a:rPr>
              <a:t>and 7 means “a lot.")</a:t>
            </a:r>
            <a:endParaRPr lang="en-CA" sz="1600" i="1" dirty="0">
              <a:latin typeface="Calibri" panose="020F0502020204030204" pitchFamily="34" charset="0"/>
              <a:ea typeface="Calibri" panose="020F0502020204030204" pitchFamily="34" charset="0"/>
              <a:cs typeface="Calibri" panose="020F0502020204030204" pitchFamily="34" charset="0"/>
            </a:endParaRPr>
          </a:p>
        </p:txBody>
      </p:sp>
      <p:graphicFrame>
        <p:nvGraphicFramePr>
          <p:cNvPr id="5" name="Chart 4">
            <a:extLst>
              <a:ext uri="{FF2B5EF4-FFF2-40B4-BE49-F238E27FC236}">
                <a16:creationId xmlns:a16="http://schemas.microsoft.com/office/drawing/2014/main" id="{9B648808-8E80-9428-2DC2-F29E0371F12E}"/>
              </a:ext>
            </a:extLst>
          </p:cNvPr>
          <p:cNvGraphicFramePr/>
          <p:nvPr>
            <p:extLst>
              <p:ext uri="{D42A27DB-BD31-4B8C-83A1-F6EECF244321}">
                <p14:modId xmlns:p14="http://schemas.microsoft.com/office/powerpoint/2010/main" val="4097031011"/>
              </p:ext>
            </p:extLst>
          </p:nvPr>
        </p:nvGraphicFramePr>
        <p:xfrm>
          <a:off x="6096000" y="1097281"/>
          <a:ext cx="5644001" cy="5164974"/>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Box 2">
            <a:extLst>
              <a:ext uri="{FF2B5EF4-FFF2-40B4-BE49-F238E27FC236}">
                <a16:creationId xmlns:a16="http://schemas.microsoft.com/office/drawing/2014/main" id="{EC75923A-A548-C8D5-94D3-5251721ABB51}"/>
              </a:ext>
            </a:extLst>
          </p:cNvPr>
          <p:cNvSpPr txBox="1"/>
          <p:nvPr/>
        </p:nvSpPr>
        <p:spPr>
          <a:xfrm>
            <a:off x="8371367" y="6362008"/>
            <a:ext cx="4409432" cy="276999"/>
          </a:xfrm>
          <a:prstGeom prst="rect">
            <a:avLst/>
          </a:prstGeom>
          <a:noFill/>
        </p:spPr>
        <p:txBody>
          <a:bodyPr wrap="square">
            <a:spAutoFit/>
          </a:bodyPr>
          <a:lstStyle/>
          <a:p>
            <a:r>
              <a:rPr lang="en-US" sz="1200" i="1" kern="0" dirty="0">
                <a:solidFill>
                  <a:srgbClr val="000000"/>
                </a:solidFill>
                <a:effectLst/>
                <a:latin typeface="Aptos" panose="020B0004020202020204" pitchFamily="34" charset="0"/>
                <a:ea typeface="Times New Roman" panose="02020603050405020304" pitchFamily="18" charset="0"/>
              </a:rPr>
              <a:t>Source: Environics Institute / </a:t>
            </a:r>
            <a:r>
              <a:rPr lang="en-US" sz="1200" i="1" kern="0" dirty="0" err="1">
                <a:solidFill>
                  <a:srgbClr val="000000"/>
                </a:solidFill>
                <a:effectLst/>
                <a:latin typeface="Aptos" panose="020B0004020202020204" pitchFamily="34" charset="0"/>
                <a:ea typeface="Times New Roman" panose="02020603050405020304" pitchFamily="18" charset="0"/>
              </a:rPr>
              <a:t>AmericasBarometer</a:t>
            </a:r>
            <a:endParaRPr lang="en-CA" sz="1000" i="1" dirty="0">
              <a:latin typeface="Aptos" panose="020B0004020202020204" pitchFamily="34" charset="0"/>
            </a:endParaRPr>
          </a:p>
        </p:txBody>
      </p:sp>
    </p:spTree>
    <p:extLst>
      <p:ext uri="{BB962C8B-B14F-4D97-AF65-F5344CB8AC3E}">
        <p14:creationId xmlns:p14="http://schemas.microsoft.com/office/powerpoint/2010/main" val="21670505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4C8B69-AC34-21CC-35B8-F17F57F2A831}"/>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0028D045-4978-CCD7-7F4B-0749105ECD90}"/>
              </a:ext>
            </a:extLst>
          </p:cNvPr>
          <p:cNvSpPr>
            <a:spLocks noGrp="1"/>
          </p:cNvSpPr>
          <p:nvPr>
            <p:ph type="title"/>
          </p:nvPr>
        </p:nvSpPr>
        <p:spPr>
          <a:xfrm>
            <a:off x="783265" y="268938"/>
            <a:ext cx="10515600" cy="996574"/>
          </a:xfrm>
        </p:spPr>
        <p:txBody>
          <a:bodyPr>
            <a:noAutofit/>
          </a:bodyPr>
          <a:lstStyle/>
          <a:p>
            <a:r>
              <a:rPr lang="en-US" sz="2800" kern="0" dirty="0">
                <a:effectLst/>
                <a:latin typeface="+mn-lt"/>
                <a:ea typeface="SimSun" panose="02010600030101010101" pitchFamily="2" charset="-122"/>
              </a:rPr>
              <a:t>Satisfaction with the way democracy works in Canada</a:t>
            </a:r>
            <a:br>
              <a:rPr lang="en-US" sz="2800" kern="0" dirty="0">
                <a:effectLst/>
                <a:latin typeface="+mn-lt"/>
                <a:ea typeface="SimSun" panose="02010600030101010101" pitchFamily="2" charset="-122"/>
              </a:rPr>
            </a:br>
            <a:r>
              <a:rPr lang="en-US" sz="2000" i="1" kern="0" dirty="0">
                <a:effectLst/>
                <a:latin typeface="+mn-lt"/>
                <a:ea typeface="SimSun" panose="02010600030101010101" pitchFamily="2" charset="-122"/>
              </a:rPr>
              <a:t>2010 – 2025, </a:t>
            </a:r>
            <a:r>
              <a:rPr lang="en-US" sz="2000" i="1" kern="0" dirty="0">
                <a:latin typeface="+mn-lt"/>
                <a:ea typeface="SimSun" panose="02010600030101010101" pitchFamily="2" charset="-122"/>
              </a:rPr>
              <a:t>Very satisfied or s</a:t>
            </a:r>
            <a:r>
              <a:rPr lang="en-US" sz="2000" i="1" kern="0" dirty="0">
                <a:effectLst/>
                <a:latin typeface="+mn-lt"/>
                <a:ea typeface="SimSun" panose="02010600030101010101" pitchFamily="2" charset="-122"/>
              </a:rPr>
              <a:t>atisfied, by federal party support</a:t>
            </a:r>
            <a:endParaRPr lang="en-CA" sz="2800" b="1" i="1" dirty="0">
              <a:latin typeface="+mn-lt"/>
            </a:endParaRPr>
          </a:p>
        </p:txBody>
      </p:sp>
      <p:graphicFrame>
        <p:nvGraphicFramePr>
          <p:cNvPr id="12" name="Content Placeholder 11">
            <a:extLst>
              <a:ext uri="{FF2B5EF4-FFF2-40B4-BE49-F238E27FC236}">
                <a16:creationId xmlns:a16="http://schemas.microsoft.com/office/drawing/2014/main" id="{EC055FA9-616D-3C0E-561B-DB7D09257076}"/>
              </a:ext>
            </a:extLst>
          </p:cNvPr>
          <p:cNvGraphicFramePr>
            <a:graphicFrameLocks noGrp="1"/>
          </p:cNvGraphicFramePr>
          <p:nvPr>
            <p:ph sz="half" idx="2"/>
          </p:nvPr>
        </p:nvGraphicFramePr>
        <p:xfrm>
          <a:off x="838200" y="1361700"/>
          <a:ext cx="10460665" cy="4351338"/>
        </p:xfrm>
        <a:graphic>
          <a:graphicData uri="http://schemas.openxmlformats.org/drawingml/2006/chart">
            <c:chart xmlns:c="http://schemas.openxmlformats.org/drawingml/2006/chart" xmlns:r="http://schemas.openxmlformats.org/officeDocument/2006/relationships" r:id="rId3"/>
          </a:graphicData>
        </a:graphic>
      </p:graphicFrame>
      <p:sp>
        <p:nvSpPr>
          <p:cNvPr id="14" name="TextBox 13">
            <a:extLst>
              <a:ext uri="{FF2B5EF4-FFF2-40B4-BE49-F238E27FC236}">
                <a16:creationId xmlns:a16="http://schemas.microsoft.com/office/drawing/2014/main" id="{2000CBE4-2806-FAC9-0325-6B510FFC8CF9}"/>
              </a:ext>
            </a:extLst>
          </p:cNvPr>
          <p:cNvSpPr txBox="1"/>
          <p:nvPr/>
        </p:nvSpPr>
        <p:spPr>
          <a:xfrm>
            <a:off x="838200" y="5683174"/>
            <a:ext cx="10515600" cy="861774"/>
          </a:xfrm>
          <a:prstGeom prst="rect">
            <a:avLst/>
          </a:prstGeom>
          <a:noFill/>
        </p:spPr>
        <p:txBody>
          <a:bodyPr wrap="square">
            <a:spAutoFit/>
          </a:bodyPr>
          <a:lstStyle/>
          <a:p>
            <a:r>
              <a:rPr lang="en-US" sz="1400" i="1" kern="0" dirty="0">
                <a:effectLst/>
                <a:ea typeface="SimSun" panose="02010600030101010101" pitchFamily="2" charset="-122"/>
              </a:rPr>
              <a:t>In general, would you say that you are very satisfied, satisfied, dissatisfied or very dissatisfied with the way democracy works in Canada?</a:t>
            </a:r>
          </a:p>
          <a:p>
            <a:r>
              <a:rPr lang="en-US" sz="1100" i="1" kern="0" dirty="0">
                <a:ea typeface="SimSun" panose="02010600030101010101" pitchFamily="2" charset="-122"/>
              </a:rPr>
              <a:t>* Results for the 2010 and 2012 surveys are based on a question about the party you voted for in the most recent election (2008 and 2011 respectively). Results from 2014 onward are based on a question about the party you would vote for if an election were held today. No question on party support was included in the 2017 survey.</a:t>
            </a:r>
            <a:endParaRPr lang="en-CA" sz="900" i="1" dirty="0"/>
          </a:p>
        </p:txBody>
      </p:sp>
      <p:sp>
        <p:nvSpPr>
          <p:cNvPr id="2" name="TextBox 1">
            <a:extLst>
              <a:ext uri="{FF2B5EF4-FFF2-40B4-BE49-F238E27FC236}">
                <a16:creationId xmlns:a16="http://schemas.microsoft.com/office/drawing/2014/main" id="{3F0B2AAF-C39E-B041-5361-3D8FB9936FB8}"/>
              </a:ext>
            </a:extLst>
          </p:cNvPr>
          <p:cNvSpPr txBox="1"/>
          <p:nvPr/>
        </p:nvSpPr>
        <p:spPr>
          <a:xfrm>
            <a:off x="838200" y="6492429"/>
            <a:ext cx="4409432" cy="276999"/>
          </a:xfrm>
          <a:prstGeom prst="rect">
            <a:avLst/>
          </a:prstGeom>
          <a:noFill/>
        </p:spPr>
        <p:txBody>
          <a:bodyPr wrap="square">
            <a:spAutoFit/>
          </a:bodyPr>
          <a:lstStyle/>
          <a:p>
            <a:r>
              <a:rPr lang="en-US" sz="1200" i="1" kern="0" dirty="0">
                <a:solidFill>
                  <a:srgbClr val="000000"/>
                </a:solidFill>
                <a:effectLst/>
                <a:latin typeface="Aptos" panose="020B0004020202020204" pitchFamily="34" charset="0"/>
                <a:ea typeface="Times New Roman" panose="02020603050405020304" pitchFamily="18" charset="0"/>
              </a:rPr>
              <a:t>Source: Environics Institute / </a:t>
            </a:r>
            <a:r>
              <a:rPr lang="en-US" sz="1200" i="1" kern="0" dirty="0" err="1">
                <a:solidFill>
                  <a:srgbClr val="000000"/>
                </a:solidFill>
                <a:effectLst/>
                <a:latin typeface="Aptos" panose="020B0004020202020204" pitchFamily="34" charset="0"/>
                <a:ea typeface="Times New Roman" panose="02020603050405020304" pitchFamily="18" charset="0"/>
              </a:rPr>
              <a:t>AmericasBarometer</a:t>
            </a:r>
            <a:endParaRPr lang="en-CA" sz="1000" i="1" dirty="0">
              <a:latin typeface="Aptos" panose="020B0004020202020204" pitchFamily="34" charset="0"/>
            </a:endParaRPr>
          </a:p>
        </p:txBody>
      </p:sp>
    </p:spTree>
    <p:extLst>
      <p:ext uri="{BB962C8B-B14F-4D97-AF65-F5344CB8AC3E}">
        <p14:creationId xmlns:p14="http://schemas.microsoft.com/office/powerpoint/2010/main" val="23268783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1B71B9-4DB0-99C3-F6AD-E3B2B277545F}"/>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9CEDECBB-91E8-6312-5B53-D543FBB901B5}"/>
              </a:ext>
            </a:extLst>
          </p:cNvPr>
          <p:cNvSpPr>
            <a:spLocks noGrp="1"/>
          </p:cNvSpPr>
          <p:nvPr>
            <p:ph type="title"/>
          </p:nvPr>
        </p:nvSpPr>
        <p:spPr>
          <a:xfrm>
            <a:off x="783265" y="268938"/>
            <a:ext cx="10515600" cy="996574"/>
          </a:xfrm>
        </p:spPr>
        <p:txBody>
          <a:bodyPr>
            <a:noAutofit/>
          </a:bodyPr>
          <a:lstStyle/>
          <a:p>
            <a:r>
              <a:rPr lang="en-US" sz="2800" kern="0" dirty="0">
                <a:effectLst/>
                <a:latin typeface="+mn-lt"/>
                <a:ea typeface="SimSun" panose="02010600030101010101" pitchFamily="2" charset="-122"/>
              </a:rPr>
              <a:t>Three statements about democracy</a:t>
            </a:r>
            <a:br>
              <a:rPr lang="en-US" sz="2800" kern="0" dirty="0">
                <a:effectLst/>
                <a:latin typeface="+mn-lt"/>
                <a:ea typeface="SimSun" panose="02010600030101010101" pitchFamily="2" charset="-122"/>
              </a:rPr>
            </a:br>
            <a:r>
              <a:rPr lang="en-US" sz="2000" i="1" kern="0" dirty="0">
                <a:effectLst/>
                <a:latin typeface="+mn-lt"/>
                <a:ea typeface="SimSun" panose="02010600030101010101" pitchFamily="2" charset="-122"/>
              </a:rPr>
              <a:t>2019 – 2025, by federal party support</a:t>
            </a:r>
            <a:endParaRPr lang="en-CA" sz="2800" b="1" i="1" dirty="0">
              <a:latin typeface="+mn-lt"/>
            </a:endParaRPr>
          </a:p>
        </p:txBody>
      </p:sp>
      <p:sp>
        <p:nvSpPr>
          <p:cNvPr id="14" name="TextBox 13">
            <a:extLst>
              <a:ext uri="{FF2B5EF4-FFF2-40B4-BE49-F238E27FC236}">
                <a16:creationId xmlns:a16="http://schemas.microsoft.com/office/drawing/2014/main" id="{482FD3CF-C95E-1DBA-EFF9-8FDAEE1A7EB7}"/>
              </a:ext>
            </a:extLst>
          </p:cNvPr>
          <p:cNvSpPr txBox="1"/>
          <p:nvPr/>
        </p:nvSpPr>
        <p:spPr>
          <a:xfrm>
            <a:off x="838200" y="5905414"/>
            <a:ext cx="10515600" cy="369332"/>
          </a:xfrm>
          <a:prstGeom prst="rect">
            <a:avLst/>
          </a:prstGeom>
          <a:noFill/>
        </p:spPr>
        <p:txBody>
          <a:bodyPr wrap="square">
            <a:spAutoFit/>
          </a:bodyPr>
          <a:lstStyle/>
          <a:p>
            <a:r>
              <a:rPr lang="en-US" i="1" dirty="0"/>
              <a:t>Which of the following statements do you agree with the most?</a:t>
            </a:r>
            <a:endParaRPr lang="en-CA" sz="1050" i="1" dirty="0"/>
          </a:p>
        </p:txBody>
      </p:sp>
      <p:graphicFrame>
        <p:nvGraphicFramePr>
          <p:cNvPr id="9" name="Chart 8">
            <a:extLst>
              <a:ext uri="{FF2B5EF4-FFF2-40B4-BE49-F238E27FC236}">
                <a16:creationId xmlns:a16="http://schemas.microsoft.com/office/drawing/2014/main" id="{A9C161A3-F04B-4B0C-C91A-E18CD9A12E3A}"/>
              </a:ext>
            </a:extLst>
          </p:cNvPr>
          <p:cNvGraphicFramePr/>
          <p:nvPr/>
        </p:nvGraphicFramePr>
        <p:xfrm>
          <a:off x="838200" y="1265512"/>
          <a:ext cx="3674165" cy="452156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0" name="Chart 9">
            <a:extLst>
              <a:ext uri="{FF2B5EF4-FFF2-40B4-BE49-F238E27FC236}">
                <a16:creationId xmlns:a16="http://schemas.microsoft.com/office/drawing/2014/main" id="{584937D1-F5C5-E8AE-2123-1E8EB2B4F975}"/>
              </a:ext>
            </a:extLst>
          </p:cNvPr>
          <p:cNvGraphicFramePr/>
          <p:nvPr/>
        </p:nvGraphicFramePr>
        <p:xfrm>
          <a:off x="4512365" y="1265512"/>
          <a:ext cx="3674165" cy="452156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1" name="Chart 10">
            <a:extLst>
              <a:ext uri="{FF2B5EF4-FFF2-40B4-BE49-F238E27FC236}">
                <a16:creationId xmlns:a16="http://schemas.microsoft.com/office/drawing/2014/main" id="{C803B215-CFAE-0F4F-18D3-08FBC56DEC4E}"/>
              </a:ext>
            </a:extLst>
          </p:cNvPr>
          <p:cNvGraphicFramePr/>
          <p:nvPr/>
        </p:nvGraphicFramePr>
        <p:xfrm>
          <a:off x="8186530" y="1383846"/>
          <a:ext cx="3674165" cy="4521568"/>
        </p:xfrm>
        <a:graphic>
          <a:graphicData uri="http://schemas.openxmlformats.org/drawingml/2006/chart">
            <c:chart xmlns:c="http://schemas.openxmlformats.org/drawingml/2006/chart" xmlns:r="http://schemas.openxmlformats.org/officeDocument/2006/relationships" r:id="rId4"/>
          </a:graphicData>
        </a:graphic>
      </p:graphicFrame>
      <p:sp>
        <p:nvSpPr>
          <p:cNvPr id="2" name="TextBox 1">
            <a:extLst>
              <a:ext uri="{FF2B5EF4-FFF2-40B4-BE49-F238E27FC236}">
                <a16:creationId xmlns:a16="http://schemas.microsoft.com/office/drawing/2014/main" id="{8CAD48FF-283C-89DE-81BA-DD808C9CBD6C}"/>
              </a:ext>
            </a:extLst>
          </p:cNvPr>
          <p:cNvSpPr txBox="1"/>
          <p:nvPr/>
        </p:nvSpPr>
        <p:spPr>
          <a:xfrm>
            <a:off x="838200" y="6428634"/>
            <a:ext cx="4409432" cy="276999"/>
          </a:xfrm>
          <a:prstGeom prst="rect">
            <a:avLst/>
          </a:prstGeom>
          <a:noFill/>
        </p:spPr>
        <p:txBody>
          <a:bodyPr wrap="square">
            <a:spAutoFit/>
          </a:bodyPr>
          <a:lstStyle/>
          <a:p>
            <a:r>
              <a:rPr lang="en-US" sz="1200" i="1" kern="0" dirty="0">
                <a:solidFill>
                  <a:srgbClr val="000000"/>
                </a:solidFill>
                <a:effectLst/>
                <a:latin typeface="Aptos" panose="020B0004020202020204" pitchFamily="34" charset="0"/>
                <a:ea typeface="Times New Roman" panose="02020603050405020304" pitchFamily="18" charset="0"/>
              </a:rPr>
              <a:t>Source: Environics Institute / </a:t>
            </a:r>
            <a:r>
              <a:rPr lang="en-US" sz="1200" i="1" kern="0" dirty="0" err="1">
                <a:solidFill>
                  <a:srgbClr val="000000"/>
                </a:solidFill>
                <a:effectLst/>
                <a:latin typeface="Aptos" panose="020B0004020202020204" pitchFamily="34" charset="0"/>
                <a:ea typeface="Times New Roman" panose="02020603050405020304" pitchFamily="18" charset="0"/>
              </a:rPr>
              <a:t>AmericasBarometer</a:t>
            </a:r>
            <a:endParaRPr lang="en-CA" sz="1000" i="1" dirty="0">
              <a:latin typeface="Aptos" panose="020B0004020202020204" pitchFamily="34" charset="0"/>
            </a:endParaRPr>
          </a:p>
        </p:txBody>
      </p:sp>
    </p:spTree>
    <p:extLst>
      <p:ext uri="{BB962C8B-B14F-4D97-AF65-F5344CB8AC3E}">
        <p14:creationId xmlns:p14="http://schemas.microsoft.com/office/powerpoint/2010/main" val="24530019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6BB3B4-077F-B70A-B84C-43068A473F6C}"/>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49CC91E4-556D-5BEA-C79A-4E6A93C223C1}"/>
              </a:ext>
            </a:extLst>
          </p:cNvPr>
          <p:cNvSpPr>
            <a:spLocks noGrp="1"/>
          </p:cNvSpPr>
          <p:nvPr>
            <p:ph type="title"/>
          </p:nvPr>
        </p:nvSpPr>
        <p:spPr>
          <a:xfrm>
            <a:off x="452398" y="366823"/>
            <a:ext cx="11802687" cy="1020725"/>
          </a:xfrm>
        </p:spPr>
        <p:txBody>
          <a:bodyPr>
            <a:noAutofit/>
          </a:bodyPr>
          <a:lstStyle/>
          <a:p>
            <a:r>
              <a:rPr lang="en-CA" sz="3200" dirty="0">
                <a:solidFill>
                  <a:srgbClr val="000000"/>
                </a:solidFill>
                <a:latin typeface="+mn-lt"/>
                <a:ea typeface="Times New Roman" panose="02020603050405020304" pitchFamily="18" charset="0"/>
                <a:cs typeface="Lucida Console" panose="020B0609040504020204" pitchFamily="49" charset="0"/>
              </a:rPr>
              <a:t>Respect for election results</a:t>
            </a:r>
            <a:br>
              <a:rPr lang="en-CA" sz="3200" dirty="0">
                <a:solidFill>
                  <a:srgbClr val="000000"/>
                </a:solidFill>
                <a:latin typeface="+mn-lt"/>
                <a:ea typeface="Times New Roman" panose="02020603050405020304" pitchFamily="18" charset="0"/>
                <a:cs typeface="Lucida Console" panose="020B0609040504020204" pitchFamily="49" charset="0"/>
              </a:rPr>
            </a:br>
            <a:r>
              <a:rPr lang="en-CA" sz="2000" i="1" dirty="0">
                <a:solidFill>
                  <a:srgbClr val="000000"/>
                </a:solidFill>
                <a:latin typeface="+mn-lt"/>
                <a:ea typeface="Times New Roman" panose="02020603050405020304" pitchFamily="18" charset="0"/>
                <a:cs typeface="Lucida Console" panose="020B0609040504020204" pitchFamily="49" charset="0"/>
              </a:rPr>
              <a:t>2025, by federal vote intention</a:t>
            </a:r>
            <a:endParaRPr lang="en-CA" sz="2000" i="1" dirty="0">
              <a:latin typeface="+mn-lt"/>
            </a:endParaRPr>
          </a:p>
        </p:txBody>
      </p:sp>
      <p:graphicFrame>
        <p:nvGraphicFramePr>
          <p:cNvPr id="8" name="Chart 7">
            <a:extLst>
              <a:ext uri="{FF2B5EF4-FFF2-40B4-BE49-F238E27FC236}">
                <a16:creationId xmlns:a16="http://schemas.microsoft.com/office/drawing/2014/main" id="{74115E62-0C77-01F1-BBF2-AC14EEFFEC90}"/>
              </a:ext>
            </a:extLst>
          </p:cNvPr>
          <p:cNvGraphicFramePr/>
          <p:nvPr/>
        </p:nvGraphicFramePr>
        <p:xfrm>
          <a:off x="585860" y="1387548"/>
          <a:ext cx="10550769" cy="4261985"/>
        </p:xfrm>
        <a:graphic>
          <a:graphicData uri="http://schemas.openxmlformats.org/drawingml/2006/chart">
            <c:chart xmlns:c="http://schemas.openxmlformats.org/drawingml/2006/chart" xmlns:r="http://schemas.openxmlformats.org/officeDocument/2006/relationships" r:id="rId3"/>
          </a:graphicData>
        </a:graphic>
      </p:graphicFrame>
      <p:sp>
        <p:nvSpPr>
          <p:cNvPr id="2" name="TextBox 1">
            <a:extLst>
              <a:ext uri="{FF2B5EF4-FFF2-40B4-BE49-F238E27FC236}">
                <a16:creationId xmlns:a16="http://schemas.microsoft.com/office/drawing/2014/main" id="{65DD5A77-7C81-0BD1-1850-438A17126D13}"/>
              </a:ext>
            </a:extLst>
          </p:cNvPr>
          <p:cNvSpPr txBox="1"/>
          <p:nvPr/>
        </p:nvSpPr>
        <p:spPr>
          <a:xfrm>
            <a:off x="585860" y="6015447"/>
            <a:ext cx="11020278" cy="584775"/>
          </a:xfrm>
          <a:prstGeom prst="rect">
            <a:avLst/>
          </a:prstGeom>
          <a:noFill/>
        </p:spPr>
        <p:txBody>
          <a:bodyPr wrap="square">
            <a:spAutoFit/>
          </a:bodyPr>
          <a:lstStyle/>
          <a:p>
            <a:r>
              <a:rPr lang="en-US" sz="1600" i="1" dirty="0"/>
              <a:t>Election results should be respected regardless of which candidate or party wins. To what extent do you agree or disagree with this statement?</a:t>
            </a:r>
            <a:endParaRPr lang="en-CA" sz="1200" i="1" dirty="0"/>
          </a:p>
        </p:txBody>
      </p:sp>
      <p:sp>
        <p:nvSpPr>
          <p:cNvPr id="3" name="TextBox 2">
            <a:extLst>
              <a:ext uri="{FF2B5EF4-FFF2-40B4-BE49-F238E27FC236}">
                <a16:creationId xmlns:a16="http://schemas.microsoft.com/office/drawing/2014/main" id="{A29B4FD7-9B77-2BB0-434E-FB31AC8C8F13}"/>
              </a:ext>
            </a:extLst>
          </p:cNvPr>
          <p:cNvSpPr txBox="1"/>
          <p:nvPr/>
        </p:nvSpPr>
        <p:spPr>
          <a:xfrm>
            <a:off x="8078973" y="6393259"/>
            <a:ext cx="4409432" cy="276999"/>
          </a:xfrm>
          <a:prstGeom prst="rect">
            <a:avLst/>
          </a:prstGeom>
          <a:noFill/>
        </p:spPr>
        <p:txBody>
          <a:bodyPr wrap="square">
            <a:spAutoFit/>
          </a:bodyPr>
          <a:lstStyle/>
          <a:p>
            <a:r>
              <a:rPr lang="en-US" sz="1200" i="1" kern="0" dirty="0">
                <a:solidFill>
                  <a:srgbClr val="000000"/>
                </a:solidFill>
                <a:effectLst/>
                <a:latin typeface="Aptos" panose="020B0004020202020204" pitchFamily="34" charset="0"/>
                <a:ea typeface="Times New Roman" panose="02020603050405020304" pitchFamily="18" charset="0"/>
              </a:rPr>
              <a:t>Source: Environics Institute / </a:t>
            </a:r>
            <a:r>
              <a:rPr lang="en-US" sz="1200" i="1" kern="0" dirty="0" err="1">
                <a:solidFill>
                  <a:srgbClr val="000000"/>
                </a:solidFill>
                <a:effectLst/>
                <a:latin typeface="Aptos" panose="020B0004020202020204" pitchFamily="34" charset="0"/>
                <a:ea typeface="Times New Roman" panose="02020603050405020304" pitchFamily="18" charset="0"/>
              </a:rPr>
              <a:t>AmericasBarometer</a:t>
            </a:r>
            <a:endParaRPr lang="en-CA" sz="1000" i="1" dirty="0">
              <a:latin typeface="Aptos" panose="020B0004020202020204" pitchFamily="34" charset="0"/>
            </a:endParaRPr>
          </a:p>
        </p:txBody>
      </p:sp>
    </p:spTree>
    <p:extLst>
      <p:ext uri="{BB962C8B-B14F-4D97-AF65-F5344CB8AC3E}">
        <p14:creationId xmlns:p14="http://schemas.microsoft.com/office/powerpoint/2010/main" val="30889760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BFF3B9-6757-8B1A-0115-B8F9A6C92E9A}"/>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166F0913-02E4-5EC0-6BED-C50076756AB4}"/>
              </a:ext>
            </a:extLst>
          </p:cNvPr>
          <p:cNvSpPr>
            <a:spLocks noGrp="1"/>
          </p:cNvSpPr>
          <p:nvPr>
            <p:ph type="title"/>
          </p:nvPr>
        </p:nvSpPr>
        <p:spPr/>
        <p:txBody>
          <a:bodyPr>
            <a:normAutofit/>
          </a:bodyPr>
          <a:lstStyle/>
          <a:p>
            <a:r>
              <a:rPr lang="en-US" sz="4400" dirty="0"/>
              <a:t>Trust in institutions</a:t>
            </a:r>
          </a:p>
        </p:txBody>
      </p:sp>
      <p:sp>
        <p:nvSpPr>
          <p:cNvPr id="5" name="Text Placeholder 4">
            <a:extLst>
              <a:ext uri="{FF2B5EF4-FFF2-40B4-BE49-F238E27FC236}">
                <a16:creationId xmlns:a16="http://schemas.microsoft.com/office/drawing/2014/main" id="{029FC8F2-BCF1-35FE-84E7-5A4FE25C599F}"/>
              </a:ext>
            </a:extLst>
          </p:cNvPr>
          <p:cNvSpPr>
            <a:spLocks noGrp="1"/>
          </p:cNvSpPr>
          <p:nvPr>
            <p:ph type="body" idx="1"/>
          </p:nvPr>
        </p:nvSpPr>
        <p:spPr/>
        <p:txBody>
          <a:bodyPr/>
          <a:lstStyle/>
          <a:p>
            <a:r>
              <a:rPr lang="en-US" dirty="0"/>
              <a:t>Part 3</a:t>
            </a:r>
          </a:p>
        </p:txBody>
      </p:sp>
    </p:spTree>
    <p:extLst>
      <p:ext uri="{BB962C8B-B14F-4D97-AF65-F5344CB8AC3E}">
        <p14:creationId xmlns:p14="http://schemas.microsoft.com/office/powerpoint/2010/main" val="37348733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DAD2FD-C218-D3AD-918D-9C058E1A0815}"/>
              </a:ext>
            </a:extLst>
          </p:cNvPr>
          <p:cNvSpPr>
            <a:spLocks noGrp="1"/>
          </p:cNvSpPr>
          <p:nvPr>
            <p:ph type="title"/>
          </p:nvPr>
        </p:nvSpPr>
        <p:spPr>
          <a:xfrm>
            <a:off x="838200" y="269433"/>
            <a:ext cx="10515600" cy="682182"/>
          </a:xfrm>
        </p:spPr>
        <p:txBody>
          <a:bodyPr>
            <a:normAutofit/>
          </a:bodyPr>
          <a:lstStyle/>
          <a:p>
            <a:r>
              <a:rPr lang="en-US" sz="3200" dirty="0"/>
              <a:t>Trust in government: what’s the ideal? </a:t>
            </a:r>
          </a:p>
        </p:txBody>
      </p:sp>
      <p:pic>
        <p:nvPicPr>
          <p:cNvPr id="11" name="Picture 10" descr="A screenshot of a computer&#10;&#10;Description automatically generated">
            <a:extLst>
              <a:ext uri="{FF2B5EF4-FFF2-40B4-BE49-F238E27FC236}">
                <a16:creationId xmlns:a16="http://schemas.microsoft.com/office/drawing/2014/main" id="{3EA796AC-0A55-A659-1EAA-2EFB1353AB9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44376" y="1552354"/>
            <a:ext cx="3574769" cy="4991986"/>
          </a:xfrm>
          <a:prstGeom prst="rect">
            <a:avLst/>
          </a:prstGeom>
        </p:spPr>
      </p:pic>
      <p:sp>
        <p:nvSpPr>
          <p:cNvPr id="13" name="TextBox 12">
            <a:extLst>
              <a:ext uri="{FF2B5EF4-FFF2-40B4-BE49-F238E27FC236}">
                <a16:creationId xmlns:a16="http://schemas.microsoft.com/office/drawing/2014/main" id="{FFC209A8-AF60-97D7-42CC-1AD6FF89FE18}"/>
              </a:ext>
            </a:extLst>
          </p:cNvPr>
          <p:cNvSpPr txBox="1"/>
          <p:nvPr/>
        </p:nvSpPr>
        <p:spPr>
          <a:xfrm>
            <a:off x="3844376" y="1067318"/>
            <a:ext cx="3518912" cy="369332"/>
          </a:xfrm>
          <a:prstGeom prst="rect">
            <a:avLst/>
          </a:prstGeom>
          <a:noFill/>
        </p:spPr>
        <p:txBody>
          <a:bodyPr wrap="none" rtlCol="0">
            <a:spAutoFit/>
          </a:bodyPr>
          <a:lstStyle/>
          <a:p>
            <a:r>
              <a:rPr lang="en-US" b="1" dirty="0"/>
              <a:t>Edelman Trust Barometer (2024)</a:t>
            </a:r>
          </a:p>
        </p:txBody>
      </p:sp>
    </p:spTree>
    <p:extLst>
      <p:ext uri="{BB962C8B-B14F-4D97-AF65-F5344CB8AC3E}">
        <p14:creationId xmlns:p14="http://schemas.microsoft.com/office/powerpoint/2010/main" val="13932782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8BCBEF-34B2-9501-BFCA-6D7AA6D93B27}"/>
              </a:ext>
            </a:extLst>
          </p:cNvPr>
          <p:cNvSpPr>
            <a:spLocks noGrp="1"/>
          </p:cNvSpPr>
          <p:nvPr>
            <p:ph type="title"/>
          </p:nvPr>
        </p:nvSpPr>
        <p:spPr>
          <a:xfrm>
            <a:off x="838200" y="365125"/>
            <a:ext cx="10515600" cy="745977"/>
          </a:xfrm>
        </p:spPr>
        <p:txBody>
          <a:bodyPr>
            <a:normAutofit/>
          </a:bodyPr>
          <a:lstStyle/>
          <a:p>
            <a:r>
              <a:rPr lang="en-US" sz="3200" dirty="0"/>
              <a:t>Trust in Parliament: three different measures</a:t>
            </a:r>
          </a:p>
        </p:txBody>
      </p:sp>
      <p:graphicFrame>
        <p:nvGraphicFramePr>
          <p:cNvPr id="8" name="Content Placeholder 7">
            <a:extLst>
              <a:ext uri="{FF2B5EF4-FFF2-40B4-BE49-F238E27FC236}">
                <a16:creationId xmlns:a16="http://schemas.microsoft.com/office/drawing/2014/main" id="{FD717F9F-1698-CB60-1CCF-E2220A41CEAD}"/>
              </a:ext>
            </a:extLst>
          </p:cNvPr>
          <p:cNvGraphicFramePr>
            <a:graphicFrameLocks noGrp="1"/>
          </p:cNvGraphicFramePr>
          <p:nvPr>
            <p:ph idx="1"/>
            <p:extLst>
              <p:ext uri="{D42A27DB-BD31-4B8C-83A1-F6EECF244321}">
                <p14:modId xmlns:p14="http://schemas.microsoft.com/office/powerpoint/2010/main" val="2133359035"/>
              </p:ext>
            </p:extLst>
          </p:nvPr>
        </p:nvGraphicFramePr>
        <p:xfrm>
          <a:off x="838200" y="1307805"/>
          <a:ext cx="10515600" cy="4545418"/>
        </p:xfrm>
        <a:graphic>
          <a:graphicData uri="http://schemas.openxmlformats.org/drawingml/2006/chart">
            <c:chart xmlns:c="http://schemas.openxmlformats.org/drawingml/2006/chart" xmlns:r="http://schemas.openxmlformats.org/officeDocument/2006/relationships" r:id="rId2"/>
          </a:graphicData>
        </a:graphic>
      </p:graphicFrame>
      <p:sp>
        <p:nvSpPr>
          <p:cNvPr id="10" name="TextBox 9">
            <a:extLst>
              <a:ext uri="{FF2B5EF4-FFF2-40B4-BE49-F238E27FC236}">
                <a16:creationId xmlns:a16="http://schemas.microsoft.com/office/drawing/2014/main" id="{B82C8BBA-906A-4969-3624-2F311DDA5304}"/>
              </a:ext>
            </a:extLst>
          </p:cNvPr>
          <p:cNvSpPr txBox="1"/>
          <p:nvPr/>
        </p:nvSpPr>
        <p:spPr>
          <a:xfrm>
            <a:off x="838200" y="5936350"/>
            <a:ext cx="10456140" cy="307777"/>
          </a:xfrm>
          <a:prstGeom prst="rect">
            <a:avLst/>
          </a:prstGeom>
          <a:noFill/>
        </p:spPr>
        <p:txBody>
          <a:bodyPr wrap="square">
            <a:spAutoFit/>
          </a:bodyPr>
          <a:lstStyle/>
          <a:p>
            <a:r>
              <a:rPr lang="en-US" sz="1400" i="1" kern="0" dirty="0">
                <a:latin typeface="Avenir LT Pro 55 Roman" panose="020B0503020203020204"/>
                <a:ea typeface="SimSun" panose="02010600030101010101" pitchFamily="2" charset="-122"/>
              </a:rPr>
              <a:t>To what extent do you trust Parliament? (Using a scale ranging from 1 to 7, where 1 means “not at all” and 7 means “a lot.")</a:t>
            </a:r>
            <a:endParaRPr lang="en-CA" sz="1400" i="1" dirty="0">
              <a:latin typeface="Avenir LT Pro 55 Roman" panose="020B0503020203020204"/>
            </a:endParaRPr>
          </a:p>
        </p:txBody>
      </p:sp>
      <p:sp>
        <p:nvSpPr>
          <p:cNvPr id="12" name="TextBox 11">
            <a:extLst>
              <a:ext uri="{FF2B5EF4-FFF2-40B4-BE49-F238E27FC236}">
                <a16:creationId xmlns:a16="http://schemas.microsoft.com/office/drawing/2014/main" id="{4576A7C8-F6D3-63FC-35E1-727918E09F16}"/>
              </a:ext>
            </a:extLst>
          </p:cNvPr>
          <p:cNvSpPr txBox="1"/>
          <p:nvPr/>
        </p:nvSpPr>
        <p:spPr>
          <a:xfrm>
            <a:off x="838200" y="6274904"/>
            <a:ext cx="3919343" cy="307777"/>
          </a:xfrm>
          <a:prstGeom prst="rect">
            <a:avLst/>
          </a:prstGeom>
          <a:noFill/>
        </p:spPr>
        <p:txBody>
          <a:bodyPr wrap="none" rtlCol="0">
            <a:spAutoFit/>
          </a:bodyPr>
          <a:lstStyle/>
          <a:p>
            <a:r>
              <a:rPr lang="en-US" sz="1400" i="1" dirty="0"/>
              <a:t>Source: Environics Institute, </a:t>
            </a:r>
            <a:r>
              <a:rPr lang="en-US" sz="1400" i="1" dirty="0" err="1"/>
              <a:t>AmericasBarometer</a:t>
            </a:r>
            <a:endParaRPr lang="en-US" sz="1400" i="1" dirty="0"/>
          </a:p>
        </p:txBody>
      </p:sp>
    </p:spTree>
    <p:extLst>
      <p:ext uri="{BB962C8B-B14F-4D97-AF65-F5344CB8AC3E}">
        <p14:creationId xmlns:p14="http://schemas.microsoft.com/office/powerpoint/2010/main" val="23787848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8">
                                            <p:graphicEl>
                                              <a:chart seriesIdx="-3" categoryIdx="-3" bldStep="gridLegend"/>
                                            </p:graphicEl>
                                          </p:spTgt>
                                        </p:tgtEl>
                                        <p:attrNameLst>
                                          <p:attrName>style.visibility</p:attrName>
                                        </p:attrNameLst>
                                      </p:cBhvr>
                                      <p:to>
                                        <p:strVal val="visible"/>
                                      </p:to>
                                    </p:set>
                                    <p:anim calcmode="lin" valueType="num">
                                      <p:cBhvr additive="base">
                                        <p:cTn id="7" dur="500" fill="hold"/>
                                        <p:tgtEl>
                                          <p:spTgt spid="8">
                                            <p:graphicEl>
                                              <a:chart seriesIdx="-3" categoryIdx="-3" bldStep="gridLegend"/>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8">
                                            <p:graphicEl>
                                              <a:chart seriesIdx="-3" categoryIdx="-3" bldStep="gridLegend"/>
                                            </p:graphicEl>
                                          </p:spTgt>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1" fill="hold" grpId="0" nodeType="clickEffect">
                                  <p:stCondLst>
                                    <p:cond delay="0"/>
                                  </p:stCondLst>
                                  <p:childTnLst>
                                    <p:set>
                                      <p:cBhvr>
                                        <p:cTn id="12" dur="1" fill="hold">
                                          <p:stCondLst>
                                            <p:cond delay="0"/>
                                          </p:stCondLst>
                                        </p:cTn>
                                        <p:tgtEl>
                                          <p:spTgt spid="8">
                                            <p:graphicEl>
                                              <a:chart seriesIdx="0" categoryIdx="-4" bldStep="series"/>
                                            </p:graphicEl>
                                          </p:spTgt>
                                        </p:tgtEl>
                                        <p:attrNameLst>
                                          <p:attrName>style.visibility</p:attrName>
                                        </p:attrNameLst>
                                      </p:cBhvr>
                                      <p:to>
                                        <p:strVal val="visible"/>
                                      </p:to>
                                    </p:set>
                                    <p:anim calcmode="lin" valueType="num">
                                      <p:cBhvr additive="base">
                                        <p:cTn id="13" dur="500" fill="hold"/>
                                        <p:tgtEl>
                                          <p:spTgt spid="8">
                                            <p:graphicEl>
                                              <a:chart seriesIdx="0" categoryIdx="-4" bldStep="series"/>
                                            </p:graphicEl>
                                          </p:spTgt>
                                        </p:tgtEl>
                                        <p:attrNameLst>
                                          <p:attrName>ppt_x</p:attrName>
                                        </p:attrNameLst>
                                      </p:cBhvr>
                                      <p:tavLst>
                                        <p:tav tm="0">
                                          <p:val>
                                            <p:strVal val="#ppt_x"/>
                                          </p:val>
                                        </p:tav>
                                        <p:tav tm="100000">
                                          <p:val>
                                            <p:strVal val="#ppt_x"/>
                                          </p:val>
                                        </p:tav>
                                      </p:tavLst>
                                    </p:anim>
                                    <p:anim calcmode="lin" valueType="num">
                                      <p:cBhvr additive="base">
                                        <p:cTn id="14" dur="500" fill="hold"/>
                                        <p:tgtEl>
                                          <p:spTgt spid="8">
                                            <p:graphicEl>
                                              <a:chart seriesIdx="0" categoryIdx="-4" bldStep="series"/>
                                            </p:graphicEl>
                                          </p:spTgt>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1" fill="hold" grpId="0" nodeType="clickEffect">
                                  <p:stCondLst>
                                    <p:cond delay="0"/>
                                  </p:stCondLst>
                                  <p:childTnLst>
                                    <p:set>
                                      <p:cBhvr>
                                        <p:cTn id="18" dur="1" fill="hold">
                                          <p:stCondLst>
                                            <p:cond delay="0"/>
                                          </p:stCondLst>
                                        </p:cTn>
                                        <p:tgtEl>
                                          <p:spTgt spid="8">
                                            <p:graphicEl>
                                              <a:chart seriesIdx="1" categoryIdx="-4" bldStep="series"/>
                                            </p:graphicEl>
                                          </p:spTgt>
                                        </p:tgtEl>
                                        <p:attrNameLst>
                                          <p:attrName>style.visibility</p:attrName>
                                        </p:attrNameLst>
                                      </p:cBhvr>
                                      <p:to>
                                        <p:strVal val="visible"/>
                                      </p:to>
                                    </p:set>
                                    <p:anim calcmode="lin" valueType="num">
                                      <p:cBhvr additive="base">
                                        <p:cTn id="19" dur="500" fill="hold"/>
                                        <p:tgtEl>
                                          <p:spTgt spid="8">
                                            <p:graphicEl>
                                              <a:chart seriesIdx="1" categoryIdx="-4" bldStep="series"/>
                                            </p:graphicEl>
                                          </p:spTgt>
                                        </p:tgtEl>
                                        <p:attrNameLst>
                                          <p:attrName>ppt_x</p:attrName>
                                        </p:attrNameLst>
                                      </p:cBhvr>
                                      <p:tavLst>
                                        <p:tav tm="0">
                                          <p:val>
                                            <p:strVal val="#ppt_x"/>
                                          </p:val>
                                        </p:tav>
                                        <p:tav tm="100000">
                                          <p:val>
                                            <p:strVal val="#ppt_x"/>
                                          </p:val>
                                        </p:tav>
                                      </p:tavLst>
                                    </p:anim>
                                    <p:anim calcmode="lin" valueType="num">
                                      <p:cBhvr additive="base">
                                        <p:cTn id="20" dur="500" fill="hold"/>
                                        <p:tgtEl>
                                          <p:spTgt spid="8">
                                            <p:graphicEl>
                                              <a:chart seriesIdx="1" categoryIdx="-4" bldStep="series"/>
                                            </p:graphicEl>
                                          </p:spTgt>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1" fill="hold" grpId="0" nodeType="clickEffect">
                                  <p:stCondLst>
                                    <p:cond delay="0"/>
                                  </p:stCondLst>
                                  <p:childTnLst>
                                    <p:set>
                                      <p:cBhvr>
                                        <p:cTn id="24" dur="1" fill="hold">
                                          <p:stCondLst>
                                            <p:cond delay="0"/>
                                          </p:stCondLst>
                                        </p:cTn>
                                        <p:tgtEl>
                                          <p:spTgt spid="8">
                                            <p:graphicEl>
                                              <a:chart seriesIdx="2" categoryIdx="-4" bldStep="series"/>
                                            </p:graphicEl>
                                          </p:spTgt>
                                        </p:tgtEl>
                                        <p:attrNameLst>
                                          <p:attrName>style.visibility</p:attrName>
                                        </p:attrNameLst>
                                      </p:cBhvr>
                                      <p:to>
                                        <p:strVal val="visible"/>
                                      </p:to>
                                    </p:set>
                                    <p:anim calcmode="lin" valueType="num">
                                      <p:cBhvr additive="base">
                                        <p:cTn id="25" dur="500" fill="hold"/>
                                        <p:tgtEl>
                                          <p:spTgt spid="8">
                                            <p:graphicEl>
                                              <a:chart seriesIdx="2" categoryIdx="-4" bldStep="series"/>
                                            </p:graphicEl>
                                          </p:spTgt>
                                        </p:tgtEl>
                                        <p:attrNameLst>
                                          <p:attrName>ppt_x</p:attrName>
                                        </p:attrNameLst>
                                      </p:cBhvr>
                                      <p:tavLst>
                                        <p:tav tm="0">
                                          <p:val>
                                            <p:strVal val="#ppt_x"/>
                                          </p:val>
                                        </p:tav>
                                        <p:tav tm="100000">
                                          <p:val>
                                            <p:strVal val="#ppt_x"/>
                                          </p:val>
                                        </p:tav>
                                      </p:tavLst>
                                    </p:anim>
                                    <p:anim calcmode="lin" valueType="num">
                                      <p:cBhvr additive="base">
                                        <p:cTn id="26" dur="500" fill="hold"/>
                                        <p:tgtEl>
                                          <p:spTgt spid="8">
                                            <p:graphicEl>
                                              <a:chart seriesIdx="2" categoryIdx="-4" bldStep="series"/>
                                            </p:graphic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8" grpId="0">
        <p:bldSub>
          <a:bldChart bld="series"/>
        </p:bldSub>
      </p:bldGraphic>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A4CF13-4C4D-961F-79B6-CE71AF5BBE2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7AB2DAE-FA6D-DE5B-AD67-1D9E9D010B7A}"/>
              </a:ext>
            </a:extLst>
          </p:cNvPr>
          <p:cNvSpPr>
            <a:spLocks noGrp="1"/>
          </p:cNvSpPr>
          <p:nvPr>
            <p:ph type="title"/>
          </p:nvPr>
        </p:nvSpPr>
        <p:spPr>
          <a:xfrm>
            <a:off x="838200" y="306646"/>
            <a:ext cx="10515600" cy="850605"/>
          </a:xfrm>
        </p:spPr>
        <p:txBody>
          <a:bodyPr anchor="ctr">
            <a:normAutofit/>
          </a:bodyPr>
          <a:lstStyle/>
          <a:p>
            <a:r>
              <a:rPr lang="en-CA" sz="3512" dirty="0"/>
              <a:t>The trend: trust in political leaders and institutions</a:t>
            </a:r>
          </a:p>
        </p:txBody>
      </p:sp>
      <p:graphicFrame>
        <p:nvGraphicFramePr>
          <p:cNvPr id="5" name="Content Placeholder 5">
            <a:extLst>
              <a:ext uri="{FF2B5EF4-FFF2-40B4-BE49-F238E27FC236}">
                <a16:creationId xmlns:a16="http://schemas.microsoft.com/office/drawing/2014/main" id="{35A31E0E-A0CE-DBFC-F180-D24322723F30}"/>
              </a:ext>
            </a:extLst>
          </p:cNvPr>
          <p:cNvGraphicFramePr>
            <a:graphicFrameLocks/>
          </p:cNvGraphicFramePr>
          <p:nvPr>
            <p:extLst>
              <p:ext uri="{D42A27DB-BD31-4B8C-83A1-F6EECF244321}">
                <p14:modId xmlns:p14="http://schemas.microsoft.com/office/powerpoint/2010/main" val="531740577"/>
              </p:ext>
            </p:extLst>
          </p:nvPr>
        </p:nvGraphicFramePr>
        <p:xfrm>
          <a:off x="838200" y="1157251"/>
          <a:ext cx="10777870" cy="4812930"/>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Box 2">
            <a:extLst>
              <a:ext uri="{FF2B5EF4-FFF2-40B4-BE49-F238E27FC236}">
                <a16:creationId xmlns:a16="http://schemas.microsoft.com/office/drawing/2014/main" id="{7B8CC185-E6B3-E071-5B0B-6CFB05D7F4B5}"/>
              </a:ext>
            </a:extLst>
          </p:cNvPr>
          <p:cNvSpPr txBox="1"/>
          <p:nvPr/>
        </p:nvSpPr>
        <p:spPr>
          <a:xfrm>
            <a:off x="838200" y="6274904"/>
            <a:ext cx="3919343" cy="307777"/>
          </a:xfrm>
          <a:prstGeom prst="rect">
            <a:avLst/>
          </a:prstGeom>
          <a:noFill/>
        </p:spPr>
        <p:txBody>
          <a:bodyPr wrap="none" rtlCol="0">
            <a:spAutoFit/>
          </a:bodyPr>
          <a:lstStyle/>
          <a:p>
            <a:r>
              <a:rPr lang="en-US" sz="1400" i="1" dirty="0"/>
              <a:t>Source: Environics Institute, </a:t>
            </a:r>
            <a:r>
              <a:rPr lang="en-US" sz="1400" i="1" dirty="0" err="1"/>
              <a:t>AmericasBarometer</a:t>
            </a:r>
            <a:endParaRPr lang="en-US" sz="1400" i="1" dirty="0"/>
          </a:p>
        </p:txBody>
      </p:sp>
      <p:sp>
        <p:nvSpPr>
          <p:cNvPr id="6" name="TextBox 5">
            <a:extLst>
              <a:ext uri="{FF2B5EF4-FFF2-40B4-BE49-F238E27FC236}">
                <a16:creationId xmlns:a16="http://schemas.microsoft.com/office/drawing/2014/main" id="{1559D10A-8E0B-397A-2A6A-9461FBBBF2A0}"/>
              </a:ext>
            </a:extLst>
          </p:cNvPr>
          <p:cNvSpPr txBox="1"/>
          <p:nvPr/>
        </p:nvSpPr>
        <p:spPr>
          <a:xfrm>
            <a:off x="838200" y="5997841"/>
            <a:ext cx="10456139" cy="307777"/>
          </a:xfrm>
          <a:prstGeom prst="rect">
            <a:avLst/>
          </a:prstGeom>
          <a:noFill/>
        </p:spPr>
        <p:txBody>
          <a:bodyPr wrap="square">
            <a:spAutoFit/>
          </a:bodyPr>
          <a:lstStyle/>
          <a:p>
            <a:r>
              <a:rPr lang="en-US" sz="1400" i="1" kern="0" dirty="0">
                <a:latin typeface="Avenir LT Pro 55 Roman" panose="020B0503020203020204"/>
                <a:ea typeface="SimSun" panose="02010600030101010101" pitchFamily="2" charset="-122"/>
              </a:rPr>
              <a:t>To what extent do you trust …? (Using a scale ranging from 1 to 7, where 1 means “not at all” and 7 means “a lot.")</a:t>
            </a:r>
            <a:endParaRPr lang="en-CA" sz="1400" i="1" dirty="0">
              <a:latin typeface="Avenir LT Pro 55 Roman" panose="020B0503020203020204"/>
            </a:endParaRPr>
          </a:p>
        </p:txBody>
      </p:sp>
    </p:spTree>
    <p:extLst>
      <p:ext uri="{BB962C8B-B14F-4D97-AF65-F5344CB8AC3E}">
        <p14:creationId xmlns:p14="http://schemas.microsoft.com/office/powerpoint/2010/main" val="31964376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D210E19-865F-E1BF-52F5-4C5526084F02}"/>
              </a:ext>
            </a:extLst>
          </p:cNvPr>
          <p:cNvSpPr>
            <a:spLocks noGrp="1"/>
          </p:cNvSpPr>
          <p:nvPr>
            <p:ph type="title"/>
          </p:nvPr>
        </p:nvSpPr>
        <p:spPr/>
        <p:txBody>
          <a:bodyPr>
            <a:normAutofit/>
          </a:bodyPr>
          <a:lstStyle/>
          <a:p>
            <a:r>
              <a:rPr lang="en-US" sz="4400" dirty="0"/>
              <a:t>Five recent changes in public opinion</a:t>
            </a:r>
          </a:p>
        </p:txBody>
      </p:sp>
      <p:sp>
        <p:nvSpPr>
          <p:cNvPr id="5" name="Text Placeholder 4">
            <a:extLst>
              <a:ext uri="{FF2B5EF4-FFF2-40B4-BE49-F238E27FC236}">
                <a16:creationId xmlns:a16="http://schemas.microsoft.com/office/drawing/2014/main" id="{6D8D9C3B-A66F-76E9-BB25-D8DF30A031A1}"/>
              </a:ext>
            </a:extLst>
          </p:cNvPr>
          <p:cNvSpPr>
            <a:spLocks noGrp="1"/>
          </p:cNvSpPr>
          <p:nvPr>
            <p:ph type="body" idx="1"/>
          </p:nvPr>
        </p:nvSpPr>
        <p:spPr/>
        <p:txBody>
          <a:bodyPr/>
          <a:lstStyle/>
          <a:p>
            <a:r>
              <a:rPr lang="en-US" dirty="0"/>
              <a:t>Part 1</a:t>
            </a:r>
          </a:p>
        </p:txBody>
      </p:sp>
    </p:spTree>
    <p:extLst>
      <p:ext uri="{BB962C8B-B14F-4D97-AF65-F5344CB8AC3E}">
        <p14:creationId xmlns:p14="http://schemas.microsoft.com/office/powerpoint/2010/main" val="35704386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A2AC9D-BEAE-711A-B563-0C0080A4C46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533BABD-3A2E-D54E-6AFC-E1C0F9A9BB23}"/>
              </a:ext>
            </a:extLst>
          </p:cNvPr>
          <p:cNvSpPr>
            <a:spLocks noGrp="1"/>
          </p:cNvSpPr>
          <p:nvPr>
            <p:ph type="title"/>
          </p:nvPr>
        </p:nvSpPr>
        <p:spPr>
          <a:xfrm>
            <a:off x="838200" y="365125"/>
            <a:ext cx="10515600" cy="745977"/>
          </a:xfrm>
        </p:spPr>
        <p:txBody>
          <a:bodyPr>
            <a:normAutofit/>
          </a:bodyPr>
          <a:lstStyle/>
          <a:p>
            <a:r>
              <a:rPr lang="en-US" sz="3200" dirty="0"/>
              <a:t>Trust in your municipal government: three different measures</a:t>
            </a:r>
          </a:p>
        </p:txBody>
      </p:sp>
      <p:graphicFrame>
        <p:nvGraphicFramePr>
          <p:cNvPr id="8" name="Content Placeholder 7">
            <a:extLst>
              <a:ext uri="{FF2B5EF4-FFF2-40B4-BE49-F238E27FC236}">
                <a16:creationId xmlns:a16="http://schemas.microsoft.com/office/drawing/2014/main" id="{3937C333-BB5C-01E0-7597-C2308561CF7B}"/>
              </a:ext>
            </a:extLst>
          </p:cNvPr>
          <p:cNvGraphicFramePr>
            <a:graphicFrameLocks noGrp="1"/>
          </p:cNvGraphicFramePr>
          <p:nvPr>
            <p:ph idx="1"/>
            <p:extLst>
              <p:ext uri="{D42A27DB-BD31-4B8C-83A1-F6EECF244321}">
                <p14:modId xmlns:p14="http://schemas.microsoft.com/office/powerpoint/2010/main" val="182066606"/>
              </p:ext>
            </p:extLst>
          </p:nvPr>
        </p:nvGraphicFramePr>
        <p:xfrm>
          <a:off x="838200" y="1307805"/>
          <a:ext cx="10515600" cy="4545418"/>
        </p:xfrm>
        <a:graphic>
          <a:graphicData uri="http://schemas.openxmlformats.org/drawingml/2006/chart">
            <c:chart xmlns:c="http://schemas.openxmlformats.org/drawingml/2006/chart" xmlns:r="http://schemas.openxmlformats.org/officeDocument/2006/relationships" r:id="rId2"/>
          </a:graphicData>
        </a:graphic>
      </p:graphicFrame>
      <p:sp>
        <p:nvSpPr>
          <p:cNvPr id="10" name="TextBox 9">
            <a:extLst>
              <a:ext uri="{FF2B5EF4-FFF2-40B4-BE49-F238E27FC236}">
                <a16:creationId xmlns:a16="http://schemas.microsoft.com/office/drawing/2014/main" id="{B3B70F10-47FA-16A6-041D-3BAB027DDE5F}"/>
              </a:ext>
            </a:extLst>
          </p:cNvPr>
          <p:cNvSpPr txBox="1"/>
          <p:nvPr/>
        </p:nvSpPr>
        <p:spPr>
          <a:xfrm>
            <a:off x="838200" y="5936350"/>
            <a:ext cx="10456140" cy="307777"/>
          </a:xfrm>
          <a:prstGeom prst="rect">
            <a:avLst/>
          </a:prstGeom>
          <a:noFill/>
        </p:spPr>
        <p:txBody>
          <a:bodyPr wrap="square">
            <a:spAutoFit/>
          </a:bodyPr>
          <a:lstStyle/>
          <a:p>
            <a:r>
              <a:rPr lang="en-US" sz="1400" i="1" kern="0" dirty="0">
                <a:latin typeface="Avenir LT Pro 55 Roman" panose="020B0503020203020204"/>
                <a:ea typeface="SimSun" panose="02010600030101010101" pitchFamily="2" charset="-122"/>
              </a:rPr>
              <a:t>To what extent do you trust your municipal government? (Using a scale ranging from 1 to 7, where 1 means “not at all” and 7 means “a lot.")</a:t>
            </a:r>
            <a:endParaRPr lang="en-CA" sz="1400" i="1" dirty="0">
              <a:latin typeface="Avenir LT Pro 55 Roman" panose="020B0503020203020204"/>
            </a:endParaRPr>
          </a:p>
        </p:txBody>
      </p:sp>
      <p:sp>
        <p:nvSpPr>
          <p:cNvPr id="12" name="TextBox 11">
            <a:extLst>
              <a:ext uri="{FF2B5EF4-FFF2-40B4-BE49-F238E27FC236}">
                <a16:creationId xmlns:a16="http://schemas.microsoft.com/office/drawing/2014/main" id="{CECC1DB8-8928-2ACC-2573-6B59865347D5}"/>
              </a:ext>
            </a:extLst>
          </p:cNvPr>
          <p:cNvSpPr txBox="1"/>
          <p:nvPr/>
        </p:nvSpPr>
        <p:spPr>
          <a:xfrm>
            <a:off x="838200" y="6274904"/>
            <a:ext cx="3919343" cy="307777"/>
          </a:xfrm>
          <a:prstGeom prst="rect">
            <a:avLst/>
          </a:prstGeom>
          <a:noFill/>
        </p:spPr>
        <p:txBody>
          <a:bodyPr wrap="none" rtlCol="0">
            <a:spAutoFit/>
          </a:bodyPr>
          <a:lstStyle/>
          <a:p>
            <a:r>
              <a:rPr lang="en-US" sz="1400" i="1" dirty="0"/>
              <a:t>Source: Environics Institute, </a:t>
            </a:r>
            <a:r>
              <a:rPr lang="en-US" sz="1400" i="1" dirty="0" err="1"/>
              <a:t>AmericasBarometer</a:t>
            </a:r>
            <a:endParaRPr lang="en-US" sz="1400" i="1" dirty="0"/>
          </a:p>
        </p:txBody>
      </p:sp>
    </p:spTree>
    <p:extLst>
      <p:ext uri="{BB962C8B-B14F-4D97-AF65-F5344CB8AC3E}">
        <p14:creationId xmlns:p14="http://schemas.microsoft.com/office/powerpoint/2010/main" val="19903179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8">
                                            <p:graphicEl>
                                              <a:chart seriesIdx="-3" categoryIdx="-3" bldStep="gridLegend"/>
                                            </p:graphicEl>
                                          </p:spTgt>
                                        </p:tgtEl>
                                        <p:attrNameLst>
                                          <p:attrName>style.visibility</p:attrName>
                                        </p:attrNameLst>
                                      </p:cBhvr>
                                      <p:to>
                                        <p:strVal val="visible"/>
                                      </p:to>
                                    </p:set>
                                    <p:anim calcmode="lin" valueType="num">
                                      <p:cBhvr additive="base">
                                        <p:cTn id="7" dur="500" fill="hold"/>
                                        <p:tgtEl>
                                          <p:spTgt spid="8">
                                            <p:graphicEl>
                                              <a:chart seriesIdx="-3" categoryIdx="-3" bldStep="gridLegend"/>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8">
                                            <p:graphicEl>
                                              <a:chart seriesIdx="-3" categoryIdx="-3" bldStep="gridLegend"/>
                                            </p:graphicEl>
                                          </p:spTgt>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1" fill="hold" grpId="0" nodeType="clickEffect">
                                  <p:stCondLst>
                                    <p:cond delay="0"/>
                                  </p:stCondLst>
                                  <p:childTnLst>
                                    <p:set>
                                      <p:cBhvr>
                                        <p:cTn id="12" dur="1" fill="hold">
                                          <p:stCondLst>
                                            <p:cond delay="0"/>
                                          </p:stCondLst>
                                        </p:cTn>
                                        <p:tgtEl>
                                          <p:spTgt spid="8">
                                            <p:graphicEl>
                                              <a:chart seriesIdx="0" categoryIdx="-4" bldStep="series"/>
                                            </p:graphicEl>
                                          </p:spTgt>
                                        </p:tgtEl>
                                        <p:attrNameLst>
                                          <p:attrName>style.visibility</p:attrName>
                                        </p:attrNameLst>
                                      </p:cBhvr>
                                      <p:to>
                                        <p:strVal val="visible"/>
                                      </p:to>
                                    </p:set>
                                    <p:anim calcmode="lin" valueType="num">
                                      <p:cBhvr additive="base">
                                        <p:cTn id="13" dur="500" fill="hold"/>
                                        <p:tgtEl>
                                          <p:spTgt spid="8">
                                            <p:graphicEl>
                                              <a:chart seriesIdx="0" categoryIdx="-4" bldStep="series"/>
                                            </p:graphicEl>
                                          </p:spTgt>
                                        </p:tgtEl>
                                        <p:attrNameLst>
                                          <p:attrName>ppt_x</p:attrName>
                                        </p:attrNameLst>
                                      </p:cBhvr>
                                      <p:tavLst>
                                        <p:tav tm="0">
                                          <p:val>
                                            <p:strVal val="#ppt_x"/>
                                          </p:val>
                                        </p:tav>
                                        <p:tav tm="100000">
                                          <p:val>
                                            <p:strVal val="#ppt_x"/>
                                          </p:val>
                                        </p:tav>
                                      </p:tavLst>
                                    </p:anim>
                                    <p:anim calcmode="lin" valueType="num">
                                      <p:cBhvr additive="base">
                                        <p:cTn id="14" dur="500" fill="hold"/>
                                        <p:tgtEl>
                                          <p:spTgt spid="8">
                                            <p:graphicEl>
                                              <a:chart seriesIdx="0" categoryIdx="-4" bldStep="series"/>
                                            </p:graphicEl>
                                          </p:spTgt>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1" fill="hold" grpId="0" nodeType="clickEffect">
                                  <p:stCondLst>
                                    <p:cond delay="0"/>
                                  </p:stCondLst>
                                  <p:childTnLst>
                                    <p:set>
                                      <p:cBhvr>
                                        <p:cTn id="18" dur="1" fill="hold">
                                          <p:stCondLst>
                                            <p:cond delay="0"/>
                                          </p:stCondLst>
                                        </p:cTn>
                                        <p:tgtEl>
                                          <p:spTgt spid="8">
                                            <p:graphicEl>
                                              <a:chart seriesIdx="1" categoryIdx="-4" bldStep="series"/>
                                            </p:graphicEl>
                                          </p:spTgt>
                                        </p:tgtEl>
                                        <p:attrNameLst>
                                          <p:attrName>style.visibility</p:attrName>
                                        </p:attrNameLst>
                                      </p:cBhvr>
                                      <p:to>
                                        <p:strVal val="visible"/>
                                      </p:to>
                                    </p:set>
                                    <p:anim calcmode="lin" valueType="num">
                                      <p:cBhvr additive="base">
                                        <p:cTn id="19" dur="500" fill="hold"/>
                                        <p:tgtEl>
                                          <p:spTgt spid="8">
                                            <p:graphicEl>
                                              <a:chart seriesIdx="1" categoryIdx="-4" bldStep="series"/>
                                            </p:graphicEl>
                                          </p:spTgt>
                                        </p:tgtEl>
                                        <p:attrNameLst>
                                          <p:attrName>ppt_x</p:attrName>
                                        </p:attrNameLst>
                                      </p:cBhvr>
                                      <p:tavLst>
                                        <p:tav tm="0">
                                          <p:val>
                                            <p:strVal val="#ppt_x"/>
                                          </p:val>
                                        </p:tav>
                                        <p:tav tm="100000">
                                          <p:val>
                                            <p:strVal val="#ppt_x"/>
                                          </p:val>
                                        </p:tav>
                                      </p:tavLst>
                                    </p:anim>
                                    <p:anim calcmode="lin" valueType="num">
                                      <p:cBhvr additive="base">
                                        <p:cTn id="20" dur="500" fill="hold"/>
                                        <p:tgtEl>
                                          <p:spTgt spid="8">
                                            <p:graphicEl>
                                              <a:chart seriesIdx="1" categoryIdx="-4" bldStep="series"/>
                                            </p:graphicEl>
                                          </p:spTgt>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1" fill="hold" grpId="0" nodeType="clickEffect">
                                  <p:stCondLst>
                                    <p:cond delay="0"/>
                                  </p:stCondLst>
                                  <p:childTnLst>
                                    <p:set>
                                      <p:cBhvr>
                                        <p:cTn id="24" dur="1" fill="hold">
                                          <p:stCondLst>
                                            <p:cond delay="0"/>
                                          </p:stCondLst>
                                        </p:cTn>
                                        <p:tgtEl>
                                          <p:spTgt spid="8">
                                            <p:graphicEl>
                                              <a:chart seriesIdx="2" categoryIdx="-4" bldStep="series"/>
                                            </p:graphicEl>
                                          </p:spTgt>
                                        </p:tgtEl>
                                        <p:attrNameLst>
                                          <p:attrName>style.visibility</p:attrName>
                                        </p:attrNameLst>
                                      </p:cBhvr>
                                      <p:to>
                                        <p:strVal val="visible"/>
                                      </p:to>
                                    </p:set>
                                    <p:anim calcmode="lin" valueType="num">
                                      <p:cBhvr additive="base">
                                        <p:cTn id="25" dur="500" fill="hold"/>
                                        <p:tgtEl>
                                          <p:spTgt spid="8">
                                            <p:graphicEl>
                                              <a:chart seriesIdx="2" categoryIdx="-4" bldStep="series"/>
                                            </p:graphicEl>
                                          </p:spTgt>
                                        </p:tgtEl>
                                        <p:attrNameLst>
                                          <p:attrName>ppt_x</p:attrName>
                                        </p:attrNameLst>
                                      </p:cBhvr>
                                      <p:tavLst>
                                        <p:tav tm="0">
                                          <p:val>
                                            <p:strVal val="#ppt_x"/>
                                          </p:val>
                                        </p:tav>
                                        <p:tav tm="100000">
                                          <p:val>
                                            <p:strVal val="#ppt_x"/>
                                          </p:val>
                                        </p:tav>
                                      </p:tavLst>
                                    </p:anim>
                                    <p:anim calcmode="lin" valueType="num">
                                      <p:cBhvr additive="base">
                                        <p:cTn id="26" dur="500" fill="hold"/>
                                        <p:tgtEl>
                                          <p:spTgt spid="8">
                                            <p:graphicEl>
                                              <a:chart seriesIdx="2" categoryIdx="-4" bldStep="series"/>
                                            </p:graphic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8" grpId="0">
        <p:bldSub>
          <a:bldChart bld="series"/>
        </p:bldSub>
      </p:bldGraphic>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a:extLst>
              <a:ext uri="{FF2B5EF4-FFF2-40B4-BE49-F238E27FC236}">
                <a16:creationId xmlns:a16="http://schemas.microsoft.com/office/drawing/2014/main" id="{CFD9759F-21DD-3564-FD92-613E7597FD63}"/>
              </a:ext>
            </a:extLst>
          </p:cNvPr>
          <p:cNvGraphicFramePr>
            <a:graphicFrameLocks noGrp="1"/>
          </p:cNvGraphicFramePr>
          <p:nvPr>
            <p:ph idx="1"/>
            <p:extLst>
              <p:ext uri="{D42A27DB-BD31-4B8C-83A1-F6EECF244321}">
                <p14:modId xmlns:p14="http://schemas.microsoft.com/office/powerpoint/2010/main" val="3819164280"/>
              </p:ext>
            </p:extLst>
          </p:nvPr>
        </p:nvGraphicFramePr>
        <p:xfrm>
          <a:off x="838200" y="1453662"/>
          <a:ext cx="10515600" cy="4446953"/>
        </p:xfrm>
        <a:graphic>
          <a:graphicData uri="http://schemas.openxmlformats.org/drawingml/2006/chart">
            <c:chart xmlns:c="http://schemas.openxmlformats.org/drawingml/2006/chart" xmlns:r="http://schemas.openxmlformats.org/officeDocument/2006/relationships" r:id="rId2"/>
          </a:graphicData>
        </a:graphic>
      </p:graphicFrame>
      <p:sp>
        <p:nvSpPr>
          <p:cNvPr id="7" name="Title 1">
            <a:extLst>
              <a:ext uri="{FF2B5EF4-FFF2-40B4-BE49-F238E27FC236}">
                <a16:creationId xmlns:a16="http://schemas.microsoft.com/office/drawing/2014/main" id="{FF26970F-D9AF-424B-0FC3-DAEB5541D4DF}"/>
              </a:ext>
            </a:extLst>
          </p:cNvPr>
          <p:cNvSpPr>
            <a:spLocks noGrp="1"/>
          </p:cNvSpPr>
          <p:nvPr>
            <p:ph type="title"/>
          </p:nvPr>
        </p:nvSpPr>
        <p:spPr>
          <a:xfrm>
            <a:off x="838200" y="365125"/>
            <a:ext cx="10515600" cy="745977"/>
          </a:xfrm>
        </p:spPr>
        <p:txBody>
          <a:bodyPr>
            <a:normAutofit/>
          </a:bodyPr>
          <a:lstStyle/>
          <a:p>
            <a:r>
              <a:rPr lang="en-US" sz="3200" dirty="0"/>
              <a:t>Trust in your municipal level (2025): complete responses</a:t>
            </a:r>
          </a:p>
        </p:txBody>
      </p:sp>
      <p:sp>
        <p:nvSpPr>
          <p:cNvPr id="8" name="TextBox 7">
            <a:extLst>
              <a:ext uri="{FF2B5EF4-FFF2-40B4-BE49-F238E27FC236}">
                <a16:creationId xmlns:a16="http://schemas.microsoft.com/office/drawing/2014/main" id="{665735A9-3157-B5FC-4A29-DB36FB646705}"/>
              </a:ext>
            </a:extLst>
          </p:cNvPr>
          <p:cNvSpPr txBox="1"/>
          <p:nvPr/>
        </p:nvSpPr>
        <p:spPr>
          <a:xfrm>
            <a:off x="838200" y="5936350"/>
            <a:ext cx="10456140" cy="307777"/>
          </a:xfrm>
          <a:prstGeom prst="rect">
            <a:avLst/>
          </a:prstGeom>
          <a:noFill/>
        </p:spPr>
        <p:txBody>
          <a:bodyPr wrap="square">
            <a:spAutoFit/>
          </a:bodyPr>
          <a:lstStyle/>
          <a:p>
            <a:r>
              <a:rPr lang="en-US" sz="1400" i="1" kern="0" dirty="0">
                <a:latin typeface="Avenir LT Pro 55 Roman" panose="020B0503020203020204"/>
                <a:ea typeface="SimSun" panose="02010600030101010101" pitchFamily="2" charset="-122"/>
              </a:rPr>
              <a:t>To what extent do you trust your municipal government? (Using a scale ranging from 1 to 7, where 1 means “not at all” and 7 means “a lot.")</a:t>
            </a:r>
            <a:endParaRPr lang="en-CA" sz="1400" i="1" dirty="0">
              <a:latin typeface="Avenir LT Pro 55 Roman" panose="020B0503020203020204"/>
            </a:endParaRPr>
          </a:p>
        </p:txBody>
      </p:sp>
      <p:sp>
        <p:nvSpPr>
          <p:cNvPr id="10" name="TextBox 9">
            <a:extLst>
              <a:ext uri="{FF2B5EF4-FFF2-40B4-BE49-F238E27FC236}">
                <a16:creationId xmlns:a16="http://schemas.microsoft.com/office/drawing/2014/main" id="{1A069349-9F2C-6761-02D2-024B3AF7E977}"/>
              </a:ext>
            </a:extLst>
          </p:cNvPr>
          <p:cNvSpPr txBox="1"/>
          <p:nvPr/>
        </p:nvSpPr>
        <p:spPr>
          <a:xfrm>
            <a:off x="838200" y="6274904"/>
            <a:ext cx="3919343" cy="307777"/>
          </a:xfrm>
          <a:prstGeom prst="rect">
            <a:avLst/>
          </a:prstGeom>
          <a:noFill/>
        </p:spPr>
        <p:txBody>
          <a:bodyPr wrap="none" rtlCol="0">
            <a:spAutoFit/>
          </a:bodyPr>
          <a:lstStyle/>
          <a:p>
            <a:r>
              <a:rPr lang="en-US" sz="1400" i="1" dirty="0"/>
              <a:t>Source: Environics Institute, </a:t>
            </a:r>
            <a:r>
              <a:rPr lang="en-US" sz="1400" i="1" dirty="0" err="1"/>
              <a:t>AmericasBarometer</a:t>
            </a:r>
            <a:endParaRPr lang="en-US" sz="1400" i="1" dirty="0"/>
          </a:p>
        </p:txBody>
      </p:sp>
      <p:cxnSp>
        <p:nvCxnSpPr>
          <p:cNvPr id="12" name="Straight Connector 11">
            <a:extLst>
              <a:ext uri="{FF2B5EF4-FFF2-40B4-BE49-F238E27FC236}">
                <a16:creationId xmlns:a16="http://schemas.microsoft.com/office/drawing/2014/main" id="{E12017E7-E8D3-64F9-A203-CAE3352CB80D}"/>
              </a:ext>
            </a:extLst>
          </p:cNvPr>
          <p:cNvCxnSpPr>
            <a:cxnSpLocks/>
          </p:cNvCxnSpPr>
          <p:nvPr/>
        </p:nvCxnSpPr>
        <p:spPr>
          <a:xfrm>
            <a:off x="5924056" y="2071077"/>
            <a:ext cx="0" cy="3329353"/>
          </a:xfrm>
          <a:prstGeom prst="line">
            <a:avLst/>
          </a:prstGeom>
          <a:ln w="50800">
            <a:solidFill>
              <a:srgbClr val="FF0000"/>
            </a:solidFill>
            <a:prstDash val="sysDash"/>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6976447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6">
                                            <p:graphicEl>
                                              <a:chart seriesIdx="-3" categoryIdx="-3" bldStep="gridLegend"/>
                                            </p:graphicEl>
                                          </p:spTgt>
                                        </p:tgtEl>
                                        <p:attrNameLst>
                                          <p:attrName>style.visibility</p:attrName>
                                        </p:attrNameLst>
                                      </p:cBhvr>
                                      <p:to>
                                        <p:strVal val="visible"/>
                                      </p:to>
                                    </p:set>
                                    <p:animEffect transition="in" filter="fade">
                                      <p:cBhvr>
                                        <p:cTn id="7" dur="1000"/>
                                        <p:tgtEl>
                                          <p:spTgt spid="6">
                                            <p:graphicEl>
                                              <a:chart seriesIdx="-3" categoryIdx="-3" bldStep="gridLegend"/>
                                            </p:graphicEl>
                                          </p:spTgt>
                                        </p:tgtEl>
                                      </p:cBhvr>
                                    </p:animEffect>
                                    <p:anim calcmode="lin" valueType="num">
                                      <p:cBhvr>
                                        <p:cTn id="8" dur="1000" fill="hold"/>
                                        <p:tgtEl>
                                          <p:spTgt spid="6">
                                            <p:graphicEl>
                                              <a:chart seriesIdx="-3" categoryIdx="-3" bldStep="gridLegend"/>
                                            </p:graphicEl>
                                          </p:spTgt>
                                        </p:tgtEl>
                                        <p:attrNameLst>
                                          <p:attrName>ppt_x</p:attrName>
                                        </p:attrNameLst>
                                      </p:cBhvr>
                                      <p:tavLst>
                                        <p:tav tm="0">
                                          <p:val>
                                            <p:strVal val="#ppt_x"/>
                                          </p:val>
                                        </p:tav>
                                        <p:tav tm="100000">
                                          <p:val>
                                            <p:strVal val="#ppt_x"/>
                                          </p:val>
                                        </p:tav>
                                      </p:tavLst>
                                    </p:anim>
                                    <p:anim calcmode="lin" valueType="num">
                                      <p:cBhvr>
                                        <p:cTn id="9" dur="1000" fill="hold"/>
                                        <p:tgtEl>
                                          <p:spTgt spid="6">
                                            <p:graphicEl>
                                              <a:chart seriesIdx="-3" categoryIdx="-3" bldStep="gridLegend"/>
                                            </p:graphic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6">
                                            <p:graphicEl>
                                              <a:chart seriesIdx="0" categoryIdx="-4" bldStep="series"/>
                                            </p:graphicEl>
                                          </p:spTgt>
                                        </p:tgtEl>
                                        <p:attrNameLst>
                                          <p:attrName>style.visibility</p:attrName>
                                        </p:attrNameLst>
                                      </p:cBhvr>
                                      <p:to>
                                        <p:strVal val="visible"/>
                                      </p:to>
                                    </p:set>
                                    <p:animEffect transition="in" filter="fade">
                                      <p:cBhvr>
                                        <p:cTn id="14" dur="1000"/>
                                        <p:tgtEl>
                                          <p:spTgt spid="6">
                                            <p:graphicEl>
                                              <a:chart seriesIdx="0" categoryIdx="-4" bldStep="series"/>
                                            </p:graphicEl>
                                          </p:spTgt>
                                        </p:tgtEl>
                                      </p:cBhvr>
                                    </p:animEffect>
                                    <p:anim calcmode="lin" valueType="num">
                                      <p:cBhvr>
                                        <p:cTn id="15" dur="1000" fill="hold"/>
                                        <p:tgtEl>
                                          <p:spTgt spid="6">
                                            <p:graphicEl>
                                              <a:chart seriesIdx="0" categoryIdx="-4" bldStep="series"/>
                                            </p:graphicEl>
                                          </p:spTgt>
                                        </p:tgtEl>
                                        <p:attrNameLst>
                                          <p:attrName>ppt_x</p:attrName>
                                        </p:attrNameLst>
                                      </p:cBhvr>
                                      <p:tavLst>
                                        <p:tav tm="0">
                                          <p:val>
                                            <p:strVal val="#ppt_x"/>
                                          </p:val>
                                        </p:tav>
                                        <p:tav tm="100000">
                                          <p:val>
                                            <p:strVal val="#ppt_x"/>
                                          </p:val>
                                        </p:tav>
                                      </p:tavLst>
                                    </p:anim>
                                    <p:anim calcmode="lin" valueType="num">
                                      <p:cBhvr>
                                        <p:cTn id="16" dur="1000" fill="hold"/>
                                        <p:tgtEl>
                                          <p:spTgt spid="6">
                                            <p:graphicEl>
                                              <a:chart seriesIdx="0" categoryIdx="-4" bldStep="series"/>
                                            </p:graphic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6">
                                            <p:graphicEl>
                                              <a:chart seriesIdx="1" categoryIdx="-4" bldStep="series"/>
                                            </p:graphicEl>
                                          </p:spTgt>
                                        </p:tgtEl>
                                        <p:attrNameLst>
                                          <p:attrName>style.visibility</p:attrName>
                                        </p:attrNameLst>
                                      </p:cBhvr>
                                      <p:to>
                                        <p:strVal val="visible"/>
                                      </p:to>
                                    </p:set>
                                    <p:animEffect transition="in" filter="fade">
                                      <p:cBhvr>
                                        <p:cTn id="21" dur="1000"/>
                                        <p:tgtEl>
                                          <p:spTgt spid="6">
                                            <p:graphicEl>
                                              <a:chart seriesIdx="1" categoryIdx="-4" bldStep="series"/>
                                            </p:graphicEl>
                                          </p:spTgt>
                                        </p:tgtEl>
                                      </p:cBhvr>
                                    </p:animEffect>
                                    <p:anim calcmode="lin" valueType="num">
                                      <p:cBhvr>
                                        <p:cTn id="22" dur="1000" fill="hold"/>
                                        <p:tgtEl>
                                          <p:spTgt spid="6">
                                            <p:graphicEl>
                                              <a:chart seriesIdx="1" categoryIdx="-4" bldStep="series"/>
                                            </p:graphicEl>
                                          </p:spTgt>
                                        </p:tgtEl>
                                        <p:attrNameLst>
                                          <p:attrName>ppt_x</p:attrName>
                                        </p:attrNameLst>
                                      </p:cBhvr>
                                      <p:tavLst>
                                        <p:tav tm="0">
                                          <p:val>
                                            <p:strVal val="#ppt_x"/>
                                          </p:val>
                                        </p:tav>
                                        <p:tav tm="100000">
                                          <p:val>
                                            <p:strVal val="#ppt_x"/>
                                          </p:val>
                                        </p:tav>
                                      </p:tavLst>
                                    </p:anim>
                                    <p:anim calcmode="lin" valueType="num">
                                      <p:cBhvr>
                                        <p:cTn id="23" dur="1000" fill="hold"/>
                                        <p:tgtEl>
                                          <p:spTgt spid="6">
                                            <p:graphicEl>
                                              <a:chart seriesIdx="1" categoryIdx="-4" bldStep="series"/>
                                            </p:graphic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Sub>
          <a:bldChart bld="series"/>
        </p:bldSub>
      </p:bldGraphic>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18D7C1-8AB0-EDD5-A2B1-325032769646}"/>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E5768C2F-2719-203E-64D9-D92119F5A3FA}"/>
              </a:ext>
            </a:extLst>
          </p:cNvPr>
          <p:cNvSpPr>
            <a:spLocks noGrp="1"/>
          </p:cNvSpPr>
          <p:nvPr>
            <p:ph type="title"/>
          </p:nvPr>
        </p:nvSpPr>
        <p:spPr/>
        <p:txBody>
          <a:bodyPr>
            <a:normAutofit/>
          </a:bodyPr>
          <a:lstStyle/>
          <a:p>
            <a:r>
              <a:rPr lang="en-US" sz="4400" dirty="0"/>
              <a:t>Citizens &amp; governments</a:t>
            </a:r>
          </a:p>
        </p:txBody>
      </p:sp>
      <p:sp>
        <p:nvSpPr>
          <p:cNvPr id="5" name="Text Placeholder 4">
            <a:extLst>
              <a:ext uri="{FF2B5EF4-FFF2-40B4-BE49-F238E27FC236}">
                <a16:creationId xmlns:a16="http://schemas.microsoft.com/office/drawing/2014/main" id="{9311C206-9CD5-187D-EEEF-5D84969E952F}"/>
              </a:ext>
            </a:extLst>
          </p:cNvPr>
          <p:cNvSpPr>
            <a:spLocks noGrp="1"/>
          </p:cNvSpPr>
          <p:nvPr>
            <p:ph type="body" idx="1"/>
          </p:nvPr>
        </p:nvSpPr>
        <p:spPr/>
        <p:txBody>
          <a:bodyPr/>
          <a:lstStyle/>
          <a:p>
            <a:r>
              <a:rPr lang="en-US" dirty="0"/>
              <a:t>Part 4</a:t>
            </a:r>
          </a:p>
        </p:txBody>
      </p:sp>
    </p:spTree>
    <p:extLst>
      <p:ext uri="{BB962C8B-B14F-4D97-AF65-F5344CB8AC3E}">
        <p14:creationId xmlns:p14="http://schemas.microsoft.com/office/powerpoint/2010/main" val="253681907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A11958-FCE5-AADF-BC82-EEC24787F871}"/>
              </a:ext>
            </a:extLst>
          </p:cNvPr>
          <p:cNvSpPr>
            <a:spLocks noGrp="1"/>
          </p:cNvSpPr>
          <p:nvPr>
            <p:ph type="title"/>
          </p:nvPr>
        </p:nvSpPr>
        <p:spPr>
          <a:xfrm>
            <a:off x="451999" y="315250"/>
            <a:ext cx="10515600" cy="1125624"/>
          </a:xfrm>
        </p:spPr>
        <p:txBody>
          <a:bodyPr>
            <a:normAutofit/>
          </a:bodyPr>
          <a:lstStyle/>
          <a:p>
            <a:r>
              <a:rPr lang="en-US" sz="2800" b="0" dirty="0"/>
              <a:t>Agree or disagree: Those who govern this country are interested in what people like you think</a:t>
            </a:r>
            <a:endParaRPr lang="en-CA" sz="2800" b="0" dirty="0"/>
          </a:p>
        </p:txBody>
      </p:sp>
      <p:graphicFrame>
        <p:nvGraphicFramePr>
          <p:cNvPr id="8" name="Chart 7">
            <a:extLst>
              <a:ext uri="{FF2B5EF4-FFF2-40B4-BE49-F238E27FC236}">
                <a16:creationId xmlns:a16="http://schemas.microsoft.com/office/drawing/2014/main" id="{00FB4521-8014-2166-C525-4ABFC6AADE3D}"/>
              </a:ext>
            </a:extLst>
          </p:cNvPr>
          <p:cNvGraphicFramePr/>
          <p:nvPr/>
        </p:nvGraphicFramePr>
        <p:xfrm>
          <a:off x="451999" y="1507375"/>
          <a:ext cx="9323768" cy="5035375"/>
        </p:xfrm>
        <a:graphic>
          <a:graphicData uri="http://schemas.openxmlformats.org/drawingml/2006/chart">
            <c:chart xmlns:c="http://schemas.openxmlformats.org/drawingml/2006/chart" xmlns:r="http://schemas.openxmlformats.org/officeDocument/2006/relationships" r:id="rId2"/>
          </a:graphicData>
        </a:graphic>
      </p:graphicFrame>
      <p:sp>
        <p:nvSpPr>
          <p:cNvPr id="12" name="TextBox 11">
            <a:extLst>
              <a:ext uri="{FF2B5EF4-FFF2-40B4-BE49-F238E27FC236}">
                <a16:creationId xmlns:a16="http://schemas.microsoft.com/office/drawing/2014/main" id="{3FA607C6-500F-D07C-A03F-A649A79B1534}"/>
              </a:ext>
            </a:extLst>
          </p:cNvPr>
          <p:cNvSpPr txBox="1"/>
          <p:nvPr/>
        </p:nvSpPr>
        <p:spPr>
          <a:xfrm>
            <a:off x="9775766" y="1716223"/>
            <a:ext cx="2084219" cy="3046988"/>
          </a:xfrm>
          <a:prstGeom prst="rect">
            <a:avLst/>
          </a:prstGeom>
          <a:noFill/>
        </p:spPr>
        <p:txBody>
          <a:bodyPr wrap="square">
            <a:spAutoFit/>
          </a:bodyPr>
          <a:lstStyle/>
          <a:p>
            <a:r>
              <a:rPr lang="en-US" sz="1600" i="1" kern="0" dirty="0">
                <a:ea typeface="SimSun" panose="02010600030101010101" pitchFamily="2" charset="-122"/>
              </a:rPr>
              <a:t>Those who govern this country are interested in what people like you think. To what extent do you agree or disagree with this statement? </a:t>
            </a:r>
            <a:endParaRPr lang="en-CA" sz="1600" i="1" kern="0" dirty="0">
              <a:ea typeface="SimSun" panose="02010600030101010101" pitchFamily="2" charset="-122"/>
            </a:endParaRPr>
          </a:p>
          <a:p>
            <a:r>
              <a:rPr lang="en-US" sz="1600" i="1" kern="0" dirty="0">
                <a:effectLst/>
                <a:ea typeface="SimSun" panose="02010600030101010101" pitchFamily="2" charset="-122"/>
              </a:rPr>
              <a:t>(Using a scale ranging from 1 to 7, where 1 means “strongly disagree” and 7 means “strongly agree.</a:t>
            </a:r>
            <a:r>
              <a:rPr lang="en-CA" sz="1600" i="1" kern="0" dirty="0">
                <a:effectLst/>
                <a:ea typeface="SimSun" panose="02010600030101010101" pitchFamily="2" charset="-122"/>
              </a:rPr>
              <a:t>”)</a:t>
            </a:r>
            <a:endParaRPr lang="en-CA" sz="1600" i="1" dirty="0"/>
          </a:p>
        </p:txBody>
      </p:sp>
      <p:sp>
        <p:nvSpPr>
          <p:cNvPr id="3" name="TextBox 2">
            <a:extLst>
              <a:ext uri="{FF2B5EF4-FFF2-40B4-BE49-F238E27FC236}">
                <a16:creationId xmlns:a16="http://schemas.microsoft.com/office/drawing/2014/main" id="{B497CC05-CF90-D58C-C469-60BF2C2F7B36}"/>
              </a:ext>
            </a:extLst>
          </p:cNvPr>
          <p:cNvSpPr txBox="1"/>
          <p:nvPr/>
        </p:nvSpPr>
        <p:spPr>
          <a:xfrm>
            <a:off x="838200" y="6428634"/>
            <a:ext cx="4409432" cy="276999"/>
          </a:xfrm>
          <a:prstGeom prst="rect">
            <a:avLst/>
          </a:prstGeom>
          <a:noFill/>
        </p:spPr>
        <p:txBody>
          <a:bodyPr wrap="square">
            <a:spAutoFit/>
          </a:bodyPr>
          <a:lstStyle/>
          <a:p>
            <a:r>
              <a:rPr lang="en-US" sz="1200" i="1" kern="0" dirty="0">
                <a:solidFill>
                  <a:srgbClr val="000000"/>
                </a:solidFill>
                <a:effectLst/>
                <a:latin typeface="Aptos" panose="020B0004020202020204" pitchFamily="34" charset="0"/>
                <a:ea typeface="Times New Roman" panose="02020603050405020304" pitchFamily="18" charset="0"/>
              </a:rPr>
              <a:t>Source: Environics Institute / </a:t>
            </a:r>
            <a:r>
              <a:rPr lang="en-US" sz="1200" i="1" kern="0" dirty="0" err="1">
                <a:solidFill>
                  <a:srgbClr val="000000"/>
                </a:solidFill>
                <a:effectLst/>
                <a:latin typeface="Aptos" panose="020B0004020202020204" pitchFamily="34" charset="0"/>
                <a:ea typeface="Times New Roman" panose="02020603050405020304" pitchFamily="18" charset="0"/>
              </a:rPr>
              <a:t>AmericasBarometer</a:t>
            </a:r>
            <a:endParaRPr lang="en-CA" sz="1000" i="1" dirty="0">
              <a:latin typeface="Aptos" panose="020B0004020202020204" pitchFamily="34" charset="0"/>
            </a:endParaRPr>
          </a:p>
        </p:txBody>
      </p:sp>
    </p:spTree>
    <p:extLst>
      <p:ext uri="{BB962C8B-B14F-4D97-AF65-F5344CB8AC3E}">
        <p14:creationId xmlns:p14="http://schemas.microsoft.com/office/powerpoint/2010/main" val="316790900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6022851-E856-45E4-ABD9-981AE6CF4987}"/>
              </a:ext>
            </a:extLst>
          </p:cNvPr>
          <p:cNvSpPr>
            <a:spLocks noGrp="1"/>
          </p:cNvSpPr>
          <p:nvPr>
            <p:ph type="title"/>
          </p:nvPr>
        </p:nvSpPr>
        <p:spPr>
          <a:xfrm>
            <a:off x="389313" y="328814"/>
            <a:ext cx="10515600" cy="704446"/>
          </a:xfrm>
        </p:spPr>
        <p:txBody>
          <a:bodyPr>
            <a:noAutofit/>
          </a:bodyPr>
          <a:lstStyle/>
          <a:p>
            <a:r>
              <a:rPr lang="en-CA" sz="2800" kern="0" dirty="0">
                <a:effectLst/>
                <a:latin typeface="+mn-lt"/>
                <a:ea typeface="SimSun" panose="02010600030101010101" pitchFamily="2" charset="-122"/>
              </a:rPr>
              <a:t>How many </a:t>
            </a:r>
            <a:r>
              <a:rPr lang="en-US" sz="2800" kern="0" dirty="0">
                <a:effectLst/>
                <a:latin typeface="+mn-lt"/>
                <a:ea typeface="SimSun" panose="02010600030101010101" pitchFamily="2" charset="-122"/>
              </a:rPr>
              <a:t>politicians in Canada are involved in corruption?</a:t>
            </a:r>
            <a:endParaRPr lang="en-CA" sz="13800" dirty="0">
              <a:latin typeface="+mn-lt"/>
            </a:endParaRPr>
          </a:p>
        </p:txBody>
      </p:sp>
      <p:graphicFrame>
        <p:nvGraphicFramePr>
          <p:cNvPr id="8" name="Content Placeholder 7">
            <a:extLst>
              <a:ext uri="{FF2B5EF4-FFF2-40B4-BE49-F238E27FC236}">
                <a16:creationId xmlns:a16="http://schemas.microsoft.com/office/drawing/2014/main" id="{1DB51A93-CE9B-432A-8F6B-7F080C42EBC5}"/>
              </a:ext>
            </a:extLst>
          </p:cNvPr>
          <p:cNvGraphicFramePr>
            <a:graphicFrameLocks noGrp="1"/>
          </p:cNvGraphicFramePr>
          <p:nvPr>
            <p:ph idx="1"/>
            <p:extLst>
              <p:ext uri="{D42A27DB-BD31-4B8C-83A1-F6EECF244321}">
                <p14:modId xmlns:p14="http://schemas.microsoft.com/office/powerpoint/2010/main" val="1624477765"/>
              </p:ext>
            </p:extLst>
          </p:nvPr>
        </p:nvGraphicFramePr>
        <p:xfrm>
          <a:off x="389313" y="1392823"/>
          <a:ext cx="10964487" cy="4072354"/>
        </p:xfrm>
        <a:graphic>
          <a:graphicData uri="http://schemas.openxmlformats.org/drawingml/2006/chart">
            <c:chart xmlns:c="http://schemas.openxmlformats.org/drawingml/2006/chart" xmlns:r="http://schemas.openxmlformats.org/officeDocument/2006/relationships" r:id="rId3"/>
          </a:graphicData>
        </a:graphic>
      </p:graphicFrame>
      <p:sp>
        <p:nvSpPr>
          <p:cNvPr id="2" name="TextBox 1">
            <a:extLst>
              <a:ext uri="{FF2B5EF4-FFF2-40B4-BE49-F238E27FC236}">
                <a16:creationId xmlns:a16="http://schemas.microsoft.com/office/drawing/2014/main" id="{30728FB0-E6D1-4B12-F381-16DE67AB931C}"/>
              </a:ext>
            </a:extLst>
          </p:cNvPr>
          <p:cNvSpPr txBox="1"/>
          <p:nvPr/>
        </p:nvSpPr>
        <p:spPr>
          <a:xfrm>
            <a:off x="389313" y="5934168"/>
            <a:ext cx="10515600" cy="307777"/>
          </a:xfrm>
          <a:prstGeom prst="rect">
            <a:avLst/>
          </a:prstGeom>
          <a:noFill/>
        </p:spPr>
        <p:txBody>
          <a:bodyPr wrap="square">
            <a:spAutoFit/>
          </a:bodyPr>
          <a:lstStyle/>
          <a:p>
            <a:r>
              <a:rPr lang="en-US" sz="1400" i="1" kern="0" dirty="0">
                <a:effectLst/>
                <a:ea typeface="SimSun" panose="02010600030101010101" pitchFamily="2" charset="-122"/>
              </a:rPr>
              <a:t>Thinking of politicians in Canada… how many of them do you believe are involved in corruption?</a:t>
            </a:r>
            <a:endParaRPr lang="en-CA" sz="500" i="1" dirty="0"/>
          </a:p>
        </p:txBody>
      </p:sp>
      <p:sp>
        <p:nvSpPr>
          <p:cNvPr id="3" name="TextBox 2">
            <a:extLst>
              <a:ext uri="{FF2B5EF4-FFF2-40B4-BE49-F238E27FC236}">
                <a16:creationId xmlns:a16="http://schemas.microsoft.com/office/drawing/2014/main" id="{8E7662F7-DB3C-8324-7129-2B07917C9B8D}"/>
              </a:ext>
            </a:extLst>
          </p:cNvPr>
          <p:cNvSpPr txBox="1"/>
          <p:nvPr/>
        </p:nvSpPr>
        <p:spPr>
          <a:xfrm>
            <a:off x="838200" y="6428634"/>
            <a:ext cx="4409432" cy="276999"/>
          </a:xfrm>
          <a:prstGeom prst="rect">
            <a:avLst/>
          </a:prstGeom>
          <a:noFill/>
        </p:spPr>
        <p:txBody>
          <a:bodyPr wrap="square">
            <a:spAutoFit/>
          </a:bodyPr>
          <a:lstStyle/>
          <a:p>
            <a:r>
              <a:rPr lang="en-US" sz="1200" i="1" kern="0" dirty="0">
                <a:solidFill>
                  <a:srgbClr val="000000"/>
                </a:solidFill>
                <a:effectLst/>
                <a:latin typeface="Aptos" panose="020B0004020202020204" pitchFamily="34" charset="0"/>
                <a:ea typeface="Times New Roman" panose="02020603050405020304" pitchFamily="18" charset="0"/>
              </a:rPr>
              <a:t>Source: Environics Institute / </a:t>
            </a:r>
            <a:r>
              <a:rPr lang="en-US" sz="1200" i="1" kern="0" dirty="0" err="1">
                <a:solidFill>
                  <a:srgbClr val="000000"/>
                </a:solidFill>
                <a:effectLst/>
                <a:latin typeface="Aptos" panose="020B0004020202020204" pitchFamily="34" charset="0"/>
                <a:ea typeface="Times New Roman" panose="02020603050405020304" pitchFamily="18" charset="0"/>
              </a:rPr>
              <a:t>AmericasBarometer</a:t>
            </a:r>
            <a:endParaRPr lang="en-CA" sz="1000" i="1" dirty="0">
              <a:latin typeface="Aptos" panose="020B0004020202020204" pitchFamily="34" charset="0"/>
            </a:endParaRPr>
          </a:p>
        </p:txBody>
      </p:sp>
    </p:spTree>
    <p:extLst>
      <p:ext uri="{BB962C8B-B14F-4D97-AF65-F5344CB8AC3E}">
        <p14:creationId xmlns:p14="http://schemas.microsoft.com/office/powerpoint/2010/main" val="303409196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DFE6C0-0D59-262F-3B97-26E0D1DAF5FF}"/>
            </a:ext>
          </a:extLst>
        </p:cNvPr>
        <p:cNvGrpSpPr/>
        <p:nvPr/>
      </p:nvGrpSpPr>
      <p:grpSpPr>
        <a:xfrm>
          <a:off x="0" y="0"/>
          <a:ext cx="0" cy="0"/>
          <a:chOff x="0" y="0"/>
          <a:chExt cx="0" cy="0"/>
        </a:xfrm>
      </p:grpSpPr>
      <p:graphicFrame>
        <p:nvGraphicFramePr>
          <p:cNvPr id="6" name="Content Placeholder 5">
            <a:extLst>
              <a:ext uri="{FF2B5EF4-FFF2-40B4-BE49-F238E27FC236}">
                <a16:creationId xmlns:a16="http://schemas.microsoft.com/office/drawing/2014/main" id="{A625CAC6-A93E-229E-66CE-7B621AFDE355}"/>
              </a:ext>
            </a:extLst>
          </p:cNvPr>
          <p:cNvGraphicFramePr>
            <a:graphicFrameLocks noGrp="1"/>
          </p:cNvGraphicFramePr>
          <p:nvPr>
            <p:ph idx="1"/>
            <p:extLst>
              <p:ext uri="{D42A27DB-BD31-4B8C-83A1-F6EECF244321}">
                <p14:modId xmlns:p14="http://schemas.microsoft.com/office/powerpoint/2010/main" val="2298052207"/>
              </p:ext>
            </p:extLst>
          </p:nvPr>
        </p:nvGraphicFramePr>
        <p:xfrm>
          <a:off x="838200" y="1453662"/>
          <a:ext cx="10515600" cy="4446953"/>
        </p:xfrm>
        <a:graphic>
          <a:graphicData uri="http://schemas.openxmlformats.org/drawingml/2006/chart">
            <c:chart xmlns:c="http://schemas.openxmlformats.org/drawingml/2006/chart" xmlns:r="http://schemas.openxmlformats.org/officeDocument/2006/relationships" r:id="rId2"/>
          </a:graphicData>
        </a:graphic>
      </p:graphicFrame>
      <p:sp>
        <p:nvSpPr>
          <p:cNvPr id="7" name="Title 1">
            <a:extLst>
              <a:ext uri="{FF2B5EF4-FFF2-40B4-BE49-F238E27FC236}">
                <a16:creationId xmlns:a16="http://schemas.microsoft.com/office/drawing/2014/main" id="{4C87E1A9-195D-84BC-1F0C-8D5542386139}"/>
              </a:ext>
            </a:extLst>
          </p:cNvPr>
          <p:cNvSpPr>
            <a:spLocks noGrp="1"/>
          </p:cNvSpPr>
          <p:nvPr>
            <p:ph type="title"/>
          </p:nvPr>
        </p:nvSpPr>
        <p:spPr>
          <a:xfrm>
            <a:off x="838200" y="365125"/>
            <a:ext cx="10515600" cy="1088537"/>
          </a:xfrm>
        </p:spPr>
        <p:txBody>
          <a:bodyPr>
            <a:normAutofit/>
          </a:bodyPr>
          <a:lstStyle/>
          <a:p>
            <a:r>
              <a:rPr lang="en-US" sz="3200" dirty="0"/>
              <a:t>To what extent do you trust people whose political views are different from yours?</a:t>
            </a:r>
          </a:p>
        </p:txBody>
      </p:sp>
      <p:sp>
        <p:nvSpPr>
          <p:cNvPr id="8" name="TextBox 7">
            <a:extLst>
              <a:ext uri="{FF2B5EF4-FFF2-40B4-BE49-F238E27FC236}">
                <a16:creationId xmlns:a16="http://schemas.microsoft.com/office/drawing/2014/main" id="{E22A3E39-6856-D015-9AB3-AA52D5E1B45F}"/>
              </a:ext>
            </a:extLst>
          </p:cNvPr>
          <p:cNvSpPr txBox="1"/>
          <p:nvPr/>
        </p:nvSpPr>
        <p:spPr>
          <a:xfrm>
            <a:off x="838200" y="5936350"/>
            <a:ext cx="10456140" cy="307777"/>
          </a:xfrm>
          <a:prstGeom prst="rect">
            <a:avLst/>
          </a:prstGeom>
          <a:noFill/>
        </p:spPr>
        <p:txBody>
          <a:bodyPr wrap="square">
            <a:spAutoFit/>
          </a:bodyPr>
          <a:lstStyle/>
          <a:p>
            <a:r>
              <a:rPr lang="en-US" sz="1400" i="1" kern="0" dirty="0">
                <a:latin typeface="Avenir LT Pro 55 Roman" panose="020B0503020203020204"/>
                <a:ea typeface="SimSun" panose="02010600030101010101" pitchFamily="2" charset="-122"/>
              </a:rPr>
              <a:t>To what extent do you trust your municipal government? (Using a scale ranging from 1 to 7, where 1 means “not at all” and 7 means “a lot.")</a:t>
            </a:r>
            <a:endParaRPr lang="en-CA" sz="1400" i="1" dirty="0">
              <a:latin typeface="Avenir LT Pro 55 Roman" panose="020B0503020203020204"/>
            </a:endParaRPr>
          </a:p>
        </p:txBody>
      </p:sp>
      <p:sp>
        <p:nvSpPr>
          <p:cNvPr id="10" name="TextBox 9">
            <a:extLst>
              <a:ext uri="{FF2B5EF4-FFF2-40B4-BE49-F238E27FC236}">
                <a16:creationId xmlns:a16="http://schemas.microsoft.com/office/drawing/2014/main" id="{574A7EA6-F955-7823-87CA-D06961E3C1CC}"/>
              </a:ext>
            </a:extLst>
          </p:cNvPr>
          <p:cNvSpPr txBox="1"/>
          <p:nvPr/>
        </p:nvSpPr>
        <p:spPr>
          <a:xfrm>
            <a:off x="838200" y="6274904"/>
            <a:ext cx="3919343" cy="307777"/>
          </a:xfrm>
          <a:prstGeom prst="rect">
            <a:avLst/>
          </a:prstGeom>
          <a:noFill/>
        </p:spPr>
        <p:txBody>
          <a:bodyPr wrap="none" rtlCol="0">
            <a:spAutoFit/>
          </a:bodyPr>
          <a:lstStyle/>
          <a:p>
            <a:r>
              <a:rPr lang="en-US" sz="1400" i="1" dirty="0"/>
              <a:t>Source: Environics Institute, </a:t>
            </a:r>
            <a:r>
              <a:rPr lang="en-US" sz="1400" i="1" dirty="0" err="1"/>
              <a:t>AmericasBarometer</a:t>
            </a:r>
            <a:endParaRPr lang="en-US" sz="1400" i="1" dirty="0"/>
          </a:p>
        </p:txBody>
      </p:sp>
      <p:cxnSp>
        <p:nvCxnSpPr>
          <p:cNvPr id="2" name="Straight Connector 1">
            <a:extLst>
              <a:ext uri="{FF2B5EF4-FFF2-40B4-BE49-F238E27FC236}">
                <a16:creationId xmlns:a16="http://schemas.microsoft.com/office/drawing/2014/main" id="{29D54865-D518-D9F8-BD3E-3B5092CC33A4}"/>
              </a:ext>
            </a:extLst>
          </p:cNvPr>
          <p:cNvCxnSpPr>
            <a:cxnSpLocks/>
          </p:cNvCxnSpPr>
          <p:nvPr/>
        </p:nvCxnSpPr>
        <p:spPr>
          <a:xfrm>
            <a:off x="5924056" y="2071077"/>
            <a:ext cx="0" cy="3329353"/>
          </a:xfrm>
          <a:prstGeom prst="line">
            <a:avLst/>
          </a:prstGeom>
          <a:ln w="50800">
            <a:solidFill>
              <a:srgbClr val="FF0000"/>
            </a:solidFill>
            <a:prstDash val="sysDash"/>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206570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6">
                                            <p:graphicEl>
                                              <a:chart seriesIdx="-3" categoryIdx="-3" bldStep="gridLegend"/>
                                            </p:graphicEl>
                                          </p:spTgt>
                                        </p:tgtEl>
                                        <p:attrNameLst>
                                          <p:attrName>style.visibility</p:attrName>
                                        </p:attrNameLst>
                                      </p:cBhvr>
                                      <p:to>
                                        <p:strVal val="visible"/>
                                      </p:to>
                                    </p:set>
                                    <p:animEffect transition="in" filter="fade">
                                      <p:cBhvr>
                                        <p:cTn id="7" dur="1000"/>
                                        <p:tgtEl>
                                          <p:spTgt spid="6">
                                            <p:graphicEl>
                                              <a:chart seriesIdx="-3" categoryIdx="-3" bldStep="gridLegend"/>
                                            </p:graphicEl>
                                          </p:spTgt>
                                        </p:tgtEl>
                                      </p:cBhvr>
                                    </p:animEffect>
                                    <p:anim calcmode="lin" valueType="num">
                                      <p:cBhvr>
                                        <p:cTn id="8" dur="1000" fill="hold"/>
                                        <p:tgtEl>
                                          <p:spTgt spid="6">
                                            <p:graphicEl>
                                              <a:chart seriesIdx="-3" categoryIdx="-3" bldStep="gridLegend"/>
                                            </p:graphicEl>
                                          </p:spTgt>
                                        </p:tgtEl>
                                        <p:attrNameLst>
                                          <p:attrName>ppt_x</p:attrName>
                                        </p:attrNameLst>
                                      </p:cBhvr>
                                      <p:tavLst>
                                        <p:tav tm="0">
                                          <p:val>
                                            <p:strVal val="#ppt_x"/>
                                          </p:val>
                                        </p:tav>
                                        <p:tav tm="100000">
                                          <p:val>
                                            <p:strVal val="#ppt_x"/>
                                          </p:val>
                                        </p:tav>
                                      </p:tavLst>
                                    </p:anim>
                                    <p:anim calcmode="lin" valueType="num">
                                      <p:cBhvr>
                                        <p:cTn id="9" dur="1000" fill="hold"/>
                                        <p:tgtEl>
                                          <p:spTgt spid="6">
                                            <p:graphicEl>
                                              <a:chart seriesIdx="-3" categoryIdx="-3" bldStep="gridLegend"/>
                                            </p:graphic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6">
                                            <p:graphicEl>
                                              <a:chart seriesIdx="0" categoryIdx="-4" bldStep="series"/>
                                            </p:graphicEl>
                                          </p:spTgt>
                                        </p:tgtEl>
                                        <p:attrNameLst>
                                          <p:attrName>style.visibility</p:attrName>
                                        </p:attrNameLst>
                                      </p:cBhvr>
                                      <p:to>
                                        <p:strVal val="visible"/>
                                      </p:to>
                                    </p:set>
                                    <p:animEffect transition="in" filter="fade">
                                      <p:cBhvr>
                                        <p:cTn id="14" dur="1000"/>
                                        <p:tgtEl>
                                          <p:spTgt spid="6">
                                            <p:graphicEl>
                                              <a:chart seriesIdx="0" categoryIdx="-4" bldStep="series"/>
                                            </p:graphicEl>
                                          </p:spTgt>
                                        </p:tgtEl>
                                      </p:cBhvr>
                                    </p:animEffect>
                                    <p:anim calcmode="lin" valueType="num">
                                      <p:cBhvr>
                                        <p:cTn id="15" dur="1000" fill="hold"/>
                                        <p:tgtEl>
                                          <p:spTgt spid="6">
                                            <p:graphicEl>
                                              <a:chart seriesIdx="0" categoryIdx="-4" bldStep="series"/>
                                            </p:graphicEl>
                                          </p:spTgt>
                                        </p:tgtEl>
                                        <p:attrNameLst>
                                          <p:attrName>ppt_x</p:attrName>
                                        </p:attrNameLst>
                                      </p:cBhvr>
                                      <p:tavLst>
                                        <p:tav tm="0">
                                          <p:val>
                                            <p:strVal val="#ppt_x"/>
                                          </p:val>
                                        </p:tav>
                                        <p:tav tm="100000">
                                          <p:val>
                                            <p:strVal val="#ppt_x"/>
                                          </p:val>
                                        </p:tav>
                                      </p:tavLst>
                                    </p:anim>
                                    <p:anim calcmode="lin" valueType="num">
                                      <p:cBhvr>
                                        <p:cTn id="16" dur="1000" fill="hold"/>
                                        <p:tgtEl>
                                          <p:spTgt spid="6">
                                            <p:graphicEl>
                                              <a:chart seriesIdx="0" categoryIdx="-4" bldStep="series"/>
                                            </p:graphic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Sub>
          <a:bldChart bld="series"/>
        </p:bldSub>
      </p:bldGraphic>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C454C5-23E7-E145-8AD3-5176134594D4}"/>
            </a:ext>
          </a:extLst>
        </p:cNvPr>
        <p:cNvGrpSpPr/>
        <p:nvPr/>
      </p:nvGrpSpPr>
      <p:grpSpPr>
        <a:xfrm>
          <a:off x="0" y="0"/>
          <a:ext cx="0" cy="0"/>
          <a:chOff x="0" y="0"/>
          <a:chExt cx="0" cy="0"/>
        </a:xfrm>
      </p:grpSpPr>
      <p:graphicFrame>
        <p:nvGraphicFramePr>
          <p:cNvPr id="6" name="Content Placeholder 5">
            <a:extLst>
              <a:ext uri="{FF2B5EF4-FFF2-40B4-BE49-F238E27FC236}">
                <a16:creationId xmlns:a16="http://schemas.microsoft.com/office/drawing/2014/main" id="{641B27C0-C132-20B9-A9D5-8EB2BD0A7BBB}"/>
              </a:ext>
            </a:extLst>
          </p:cNvPr>
          <p:cNvGraphicFramePr>
            <a:graphicFrameLocks noGrp="1"/>
          </p:cNvGraphicFramePr>
          <p:nvPr>
            <p:ph idx="1"/>
            <p:extLst>
              <p:ext uri="{D42A27DB-BD31-4B8C-83A1-F6EECF244321}">
                <p14:modId xmlns:p14="http://schemas.microsoft.com/office/powerpoint/2010/main" val="816449113"/>
              </p:ext>
            </p:extLst>
          </p:nvPr>
        </p:nvGraphicFramePr>
        <p:xfrm>
          <a:off x="838200" y="1453662"/>
          <a:ext cx="10515600" cy="4446953"/>
        </p:xfrm>
        <a:graphic>
          <a:graphicData uri="http://schemas.openxmlformats.org/drawingml/2006/chart">
            <c:chart xmlns:c="http://schemas.openxmlformats.org/drawingml/2006/chart" xmlns:r="http://schemas.openxmlformats.org/officeDocument/2006/relationships" r:id="rId2"/>
          </a:graphicData>
        </a:graphic>
      </p:graphicFrame>
      <p:sp>
        <p:nvSpPr>
          <p:cNvPr id="7" name="Title 1">
            <a:extLst>
              <a:ext uri="{FF2B5EF4-FFF2-40B4-BE49-F238E27FC236}">
                <a16:creationId xmlns:a16="http://schemas.microsoft.com/office/drawing/2014/main" id="{A124B4C8-230D-56BF-1EFC-C9F206217425}"/>
              </a:ext>
            </a:extLst>
          </p:cNvPr>
          <p:cNvSpPr>
            <a:spLocks noGrp="1"/>
          </p:cNvSpPr>
          <p:nvPr>
            <p:ph type="title"/>
          </p:nvPr>
        </p:nvSpPr>
        <p:spPr>
          <a:xfrm>
            <a:off x="838200" y="365125"/>
            <a:ext cx="10515600" cy="1088537"/>
          </a:xfrm>
        </p:spPr>
        <p:txBody>
          <a:bodyPr>
            <a:normAutofit/>
          </a:bodyPr>
          <a:lstStyle/>
          <a:p>
            <a:r>
              <a:rPr lang="en-US" sz="3200" dirty="0"/>
              <a:t>To what extent do you trust people whose political views are different from yours?</a:t>
            </a:r>
          </a:p>
        </p:txBody>
      </p:sp>
      <p:sp>
        <p:nvSpPr>
          <p:cNvPr id="8" name="TextBox 7">
            <a:extLst>
              <a:ext uri="{FF2B5EF4-FFF2-40B4-BE49-F238E27FC236}">
                <a16:creationId xmlns:a16="http://schemas.microsoft.com/office/drawing/2014/main" id="{4A45C14D-B1B7-9E14-C37E-5EC18AE93290}"/>
              </a:ext>
            </a:extLst>
          </p:cNvPr>
          <p:cNvSpPr txBox="1"/>
          <p:nvPr/>
        </p:nvSpPr>
        <p:spPr>
          <a:xfrm>
            <a:off x="838200" y="5936350"/>
            <a:ext cx="10456140" cy="307777"/>
          </a:xfrm>
          <a:prstGeom prst="rect">
            <a:avLst/>
          </a:prstGeom>
          <a:noFill/>
        </p:spPr>
        <p:txBody>
          <a:bodyPr wrap="square">
            <a:spAutoFit/>
          </a:bodyPr>
          <a:lstStyle/>
          <a:p>
            <a:r>
              <a:rPr lang="en-US" sz="1400" i="1" kern="0" dirty="0">
                <a:latin typeface="Avenir LT Pro 55 Roman" panose="020B0503020203020204"/>
                <a:ea typeface="SimSun" panose="02010600030101010101" pitchFamily="2" charset="-122"/>
              </a:rPr>
              <a:t>To what extent do you trust your municipal government? (Using a scale ranging from 1 to 7, where 1 means “not at all” and 7 means “a lot.")</a:t>
            </a:r>
            <a:endParaRPr lang="en-CA" sz="1400" i="1" dirty="0">
              <a:latin typeface="Avenir LT Pro 55 Roman" panose="020B0503020203020204"/>
            </a:endParaRPr>
          </a:p>
        </p:txBody>
      </p:sp>
      <p:sp>
        <p:nvSpPr>
          <p:cNvPr id="10" name="TextBox 9">
            <a:extLst>
              <a:ext uri="{FF2B5EF4-FFF2-40B4-BE49-F238E27FC236}">
                <a16:creationId xmlns:a16="http://schemas.microsoft.com/office/drawing/2014/main" id="{95E35D91-308B-6326-AACF-4EC10FA59770}"/>
              </a:ext>
            </a:extLst>
          </p:cNvPr>
          <p:cNvSpPr txBox="1"/>
          <p:nvPr/>
        </p:nvSpPr>
        <p:spPr>
          <a:xfrm>
            <a:off x="838200" y="6274904"/>
            <a:ext cx="3919343" cy="307777"/>
          </a:xfrm>
          <a:prstGeom prst="rect">
            <a:avLst/>
          </a:prstGeom>
          <a:noFill/>
        </p:spPr>
        <p:txBody>
          <a:bodyPr wrap="none" rtlCol="0">
            <a:spAutoFit/>
          </a:bodyPr>
          <a:lstStyle/>
          <a:p>
            <a:r>
              <a:rPr lang="en-US" sz="1400" i="1" dirty="0"/>
              <a:t>Source: Environics Institute, </a:t>
            </a:r>
            <a:r>
              <a:rPr lang="en-US" sz="1400" i="1" dirty="0" err="1"/>
              <a:t>AmericasBarometer</a:t>
            </a:r>
            <a:endParaRPr lang="en-US" sz="1400" i="1" dirty="0"/>
          </a:p>
        </p:txBody>
      </p:sp>
      <p:cxnSp>
        <p:nvCxnSpPr>
          <p:cNvPr id="2" name="Straight Connector 1">
            <a:extLst>
              <a:ext uri="{FF2B5EF4-FFF2-40B4-BE49-F238E27FC236}">
                <a16:creationId xmlns:a16="http://schemas.microsoft.com/office/drawing/2014/main" id="{71120CC4-D123-6B16-B4B4-A740B2F04B0B}"/>
              </a:ext>
            </a:extLst>
          </p:cNvPr>
          <p:cNvCxnSpPr>
            <a:cxnSpLocks/>
          </p:cNvCxnSpPr>
          <p:nvPr/>
        </p:nvCxnSpPr>
        <p:spPr>
          <a:xfrm>
            <a:off x="5924056" y="2071077"/>
            <a:ext cx="0" cy="3329353"/>
          </a:xfrm>
          <a:prstGeom prst="line">
            <a:avLst/>
          </a:prstGeom>
          <a:ln w="50800">
            <a:solidFill>
              <a:srgbClr val="FF0000"/>
            </a:solidFill>
            <a:prstDash val="sysDash"/>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7633366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6">
                                            <p:graphicEl>
                                              <a:chart seriesIdx="-3" categoryIdx="-3" bldStep="gridLegend"/>
                                            </p:graphicEl>
                                          </p:spTgt>
                                        </p:tgtEl>
                                        <p:attrNameLst>
                                          <p:attrName>style.visibility</p:attrName>
                                        </p:attrNameLst>
                                      </p:cBhvr>
                                      <p:to>
                                        <p:strVal val="visible"/>
                                      </p:to>
                                    </p:set>
                                    <p:animEffect transition="in" filter="fade">
                                      <p:cBhvr>
                                        <p:cTn id="7" dur="1000"/>
                                        <p:tgtEl>
                                          <p:spTgt spid="6">
                                            <p:graphicEl>
                                              <a:chart seriesIdx="-3" categoryIdx="-3" bldStep="gridLegend"/>
                                            </p:graphicEl>
                                          </p:spTgt>
                                        </p:tgtEl>
                                      </p:cBhvr>
                                    </p:animEffect>
                                    <p:anim calcmode="lin" valueType="num">
                                      <p:cBhvr>
                                        <p:cTn id="8" dur="1000" fill="hold"/>
                                        <p:tgtEl>
                                          <p:spTgt spid="6">
                                            <p:graphicEl>
                                              <a:chart seriesIdx="-3" categoryIdx="-3" bldStep="gridLegend"/>
                                            </p:graphicEl>
                                          </p:spTgt>
                                        </p:tgtEl>
                                        <p:attrNameLst>
                                          <p:attrName>ppt_x</p:attrName>
                                        </p:attrNameLst>
                                      </p:cBhvr>
                                      <p:tavLst>
                                        <p:tav tm="0">
                                          <p:val>
                                            <p:strVal val="#ppt_x"/>
                                          </p:val>
                                        </p:tav>
                                        <p:tav tm="100000">
                                          <p:val>
                                            <p:strVal val="#ppt_x"/>
                                          </p:val>
                                        </p:tav>
                                      </p:tavLst>
                                    </p:anim>
                                    <p:anim calcmode="lin" valueType="num">
                                      <p:cBhvr>
                                        <p:cTn id="9" dur="1000" fill="hold"/>
                                        <p:tgtEl>
                                          <p:spTgt spid="6">
                                            <p:graphicEl>
                                              <a:chart seriesIdx="-3" categoryIdx="-3" bldStep="gridLegend"/>
                                            </p:graphic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6">
                                            <p:graphicEl>
                                              <a:chart seriesIdx="0" categoryIdx="-4" bldStep="series"/>
                                            </p:graphicEl>
                                          </p:spTgt>
                                        </p:tgtEl>
                                        <p:attrNameLst>
                                          <p:attrName>style.visibility</p:attrName>
                                        </p:attrNameLst>
                                      </p:cBhvr>
                                      <p:to>
                                        <p:strVal val="visible"/>
                                      </p:to>
                                    </p:set>
                                    <p:animEffect transition="in" filter="fade">
                                      <p:cBhvr>
                                        <p:cTn id="14" dur="1000"/>
                                        <p:tgtEl>
                                          <p:spTgt spid="6">
                                            <p:graphicEl>
                                              <a:chart seriesIdx="0" categoryIdx="-4" bldStep="series"/>
                                            </p:graphicEl>
                                          </p:spTgt>
                                        </p:tgtEl>
                                      </p:cBhvr>
                                    </p:animEffect>
                                    <p:anim calcmode="lin" valueType="num">
                                      <p:cBhvr>
                                        <p:cTn id="15" dur="1000" fill="hold"/>
                                        <p:tgtEl>
                                          <p:spTgt spid="6">
                                            <p:graphicEl>
                                              <a:chart seriesIdx="0" categoryIdx="-4" bldStep="series"/>
                                            </p:graphicEl>
                                          </p:spTgt>
                                        </p:tgtEl>
                                        <p:attrNameLst>
                                          <p:attrName>ppt_x</p:attrName>
                                        </p:attrNameLst>
                                      </p:cBhvr>
                                      <p:tavLst>
                                        <p:tav tm="0">
                                          <p:val>
                                            <p:strVal val="#ppt_x"/>
                                          </p:val>
                                        </p:tav>
                                        <p:tav tm="100000">
                                          <p:val>
                                            <p:strVal val="#ppt_x"/>
                                          </p:val>
                                        </p:tav>
                                      </p:tavLst>
                                    </p:anim>
                                    <p:anim calcmode="lin" valueType="num">
                                      <p:cBhvr>
                                        <p:cTn id="16" dur="1000" fill="hold"/>
                                        <p:tgtEl>
                                          <p:spTgt spid="6">
                                            <p:graphicEl>
                                              <a:chart seriesIdx="0" categoryIdx="-4" bldStep="series"/>
                                            </p:graphic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6">
                                            <p:graphicEl>
                                              <a:chart seriesIdx="1" categoryIdx="-4" bldStep="series"/>
                                            </p:graphicEl>
                                          </p:spTgt>
                                        </p:tgtEl>
                                        <p:attrNameLst>
                                          <p:attrName>style.visibility</p:attrName>
                                        </p:attrNameLst>
                                      </p:cBhvr>
                                      <p:to>
                                        <p:strVal val="visible"/>
                                      </p:to>
                                    </p:set>
                                    <p:animEffect transition="in" filter="fade">
                                      <p:cBhvr>
                                        <p:cTn id="21" dur="1000"/>
                                        <p:tgtEl>
                                          <p:spTgt spid="6">
                                            <p:graphicEl>
                                              <a:chart seriesIdx="1" categoryIdx="-4" bldStep="series"/>
                                            </p:graphicEl>
                                          </p:spTgt>
                                        </p:tgtEl>
                                      </p:cBhvr>
                                    </p:animEffect>
                                    <p:anim calcmode="lin" valueType="num">
                                      <p:cBhvr>
                                        <p:cTn id="22" dur="1000" fill="hold"/>
                                        <p:tgtEl>
                                          <p:spTgt spid="6">
                                            <p:graphicEl>
                                              <a:chart seriesIdx="1" categoryIdx="-4" bldStep="series"/>
                                            </p:graphicEl>
                                          </p:spTgt>
                                        </p:tgtEl>
                                        <p:attrNameLst>
                                          <p:attrName>ppt_x</p:attrName>
                                        </p:attrNameLst>
                                      </p:cBhvr>
                                      <p:tavLst>
                                        <p:tav tm="0">
                                          <p:val>
                                            <p:strVal val="#ppt_x"/>
                                          </p:val>
                                        </p:tav>
                                        <p:tav tm="100000">
                                          <p:val>
                                            <p:strVal val="#ppt_x"/>
                                          </p:val>
                                        </p:tav>
                                      </p:tavLst>
                                    </p:anim>
                                    <p:anim calcmode="lin" valueType="num">
                                      <p:cBhvr>
                                        <p:cTn id="23" dur="1000" fill="hold"/>
                                        <p:tgtEl>
                                          <p:spTgt spid="6">
                                            <p:graphicEl>
                                              <a:chart seriesIdx="1" categoryIdx="-4" bldStep="series"/>
                                            </p:graphic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7" presetClass="entr" presetSubtype="0" fill="hold" grpId="0" nodeType="clickEffect">
                                  <p:stCondLst>
                                    <p:cond delay="0"/>
                                  </p:stCondLst>
                                  <p:childTnLst>
                                    <p:set>
                                      <p:cBhvr>
                                        <p:cTn id="27" dur="1" fill="hold">
                                          <p:stCondLst>
                                            <p:cond delay="0"/>
                                          </p:stCondLst>
                                        </p:cTn>
                                        <p:tgtEl>
                                          <p:spTgt spid="6">
                                            <p:graphicEl>
                                              <a:chart seriesIdx="2" categoryIdx="-4" bldStep="series"/>
                                            </p:graphicEl>
                                          </p:spTgt>
                                        </p:tgtEl>
                                        <p:attrNameLst>
                                          <p:attrName>style.visibility</p:attrName>
                                        </p:attrNameLst>
                                      </p:cBhvr>
                                      <p:to>
                                        <p:strVal val="visible"/>
                                      </p:to>
                                    </p:set>
                                    <p:animEffect transition="in" filter="fade">
                                      <p:cBhvr>
                                        <p:cTn id="28" dur="1000"/>
                                        <p:tgtEl>
                                          <p:spTgt spid="6">
                                            <p:graphicEl>
                                              <a:chart seriesIdx="2" categoryIdx="-4" bldStep="series"/>
                                            </p:graphicEl>
                                          </p:spTgt>
                                        </p:tgtEl>
                                      </p:cBhvr>
                                    </p:animEffect>
                                    <p:anim calcmode="lin" valueType="num">
                                      <p:cBhvr>
                                        <p:cTn id="29" dur="1000" fill="hold"/>
                                        <p:tgtEl>
                                          <p:spTgt spid="6">
                                            <p:graphicEl>
                                              <a:chart seriesIdx="2" categoryIdx="-4" bldStep="series"/>
                                            </p:graphicEl>
                                          </p:spTgt>
                                        </p:tgtEl>
                                        <p:attrNameLst>
                                          <p:attrName>ppt_x</p:attrName>
                                        </p:attrNameLst>
                                      </p:cBhvr>
                                      <p:tavLst>
                                        <p:tav tm="0">
                                          <p:val>
                                            <p:strVal val="#ppt_x"/>
                                          </p:val>
                                        </p:tav>
                                        <p:tav tm="100000">
                                          <p:val>
                                            <p:strVal val="#ppt_x"/>
                                          </p:val>
                                        </p:tav>
                                      </p:tavLst>
                                    </p:anim>
                                    <p:anim calcmode="lin" valueType="num">
                                      <p:cBhvr>
                                        <p:cTn id="30" dur="1000" fill="hold"/>
                                        <p:tgtEl>
                                          <p:spTgt spid="6">
                                            <p:graphicEl>
                                              <a:chart seriesIdx="2" categoryIdx="-4" bldStep="series"/>
                                            </p:graphic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Sub>
          <a:bldChart bld="series"/>
        </p:bldSub>
      </p:bldGraphic>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CB596A0-9290-6501-D24C-A32FF733AC2E}"/>
              </a:ext>
            </a:extLst>
          </p:cNvPr>
          <p:cNvSpPr>
            <a:spLocks noGrp="1"/>
          </p:cNvSpPr>
          <p:nvPr>
            <p:ph type="title"/>
          </p:nvPr>
        </p:nvSpPr>
        <p:spPr/>
        <p:txBody>
          <a:bodyPr>
            <a:normAutofit/>
          </a:bodyPr>
          <a:lstStyle/>
          <a:p>
            <a:r>
              <a:rPr lang="en-US" sz="3200" dirty="0"/>
              <a:t>Is this what the “age of populism” looks like in Canada?</a:t>
            </a:r>
          </a:p>
        </p:txBody>
      </p:sp>
      <p:graphicFrame>
        <p:nvGraphicFramePr>
          <p:cNvPr id="9" name="Content Placeholder 8">
            <a:extLst>
              <a:ext uri="{FF2B5EF4-FFF2-40B4-BE49-F238E27FC236}">
                <a16:creationId xmlns:a16="http://schemas.microsoft.com/office/drawing/2014/main" id="{176E8462-75C2-6ABC-4585-1B31B77E076C}"/>
              </a:ext>
            </a:extLst>
          </p:cNvPr>
          <p:cNvGraphicFramePr>
            <a:graphicFrameLocks noGrp="1"/>
          </p:cNvGraphicFramePr>
          <p:nvPr>
            <p:ph sz="half" idx="1"/>
          </p:nvPr>
        </p:nvGraphicFramePr>
        <p:xfrm>
          <a:off x="838200" y="1825625"/>
          <a:ext cx="5181600" cy="435133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0" name="Content Placeholder 8">
            <a:extLst>
              <a:ext uri="{FF2B5EF4-FFF2-40B4-BE49-F238E27FC236}">
                <a16:creationId xmlns:a16="http://schemas.microsoft.com/office/drawing/2014/main" id="{3E81042D-88B5-D888-14E2-80E43CB6B541}"/>
              </a:ext>
            </a:extLst>
          </p:cNvPr>
          <p:cNvGraphicFramePr>
            <a:graphicFrameLocks/>
          </p:cNvGraphicFramePr>
          <p:nvPr/>
        </p:nvGraphicFramePr>
        <p:xfrm>
          <a:off x="6096000" y="1825625"/>
          <a:ext cx="5181600" cy="4351338"/>
        </p:xfrm>
        <a:graphic>
          <a:graphicData uri="http://schemas.openxmlformats.org/drawingml/2006/chart">
            <c:chart xmlns:c="http://schemas.openxmlformats.org/drawingml/2006/chart" xmlns:r="http://schemas.openxmlformats.org/officeDocument/2006/relationships" r:id="rId3"/>
          </a:graphicData>
        </a:graphic>
      </p:graphicFrame>
      <p:sp>
        <p:nvSpPr>
          <p:cNvPr id="2" name="TextBox 1">
            <a:extLst>
              <a:ext uri="{FF2B5EF4-FFF2-40B4-BE49-F238E27FC236}">
                <a16:creationId xmlns:a16="http://schemas.microsoft.com/office/drawing/2014/main" id="{C6F4436F-645B-EB6D-F042-39A12B47B855}"/>
              </a:ext>
            </a:extLst>
          </p:cNvPr>
          <p:cNvSpPr txBox="1"/>
          <p:nvPr/>
        </p:nvSpPr>
        <p:spPr>
          <a:xfrm>
            <a:off x="838200" y="6428634"/>
            <a:ext cx="4409432" cy="276999"/>
          </a:xfrm>
          <a:prstGeom prst="rect">
            <a:avLst/>
          </a:prstGeom>
          <a:noFill/>
        </p:spPr>
        <p:txBody>
          <a:bodyPr wrap="square">
            <a:spAutoFit/>
          </a:bodyPr>
          <a:lstStyle/>
          <a:p>
            <a:r>
              <a:rPr lang="en-US" sz="1200" i="1" kern="0" dirty="0">
                <a:solidFill>
                  <a:srgbClr val="000000"/>
                </a:solidFill>
                <a:effectLst/>
                <a:latin typeface="Aptos" panose="020B0004020202020204" pitchFamily="34" charset="0"/>
                <a:ea typeface="Times New Roman" panose="02020603050405020304" pitchFamily="18" charset="0"/>
              </a:rPr>
              <a:t>Source: Environics Institute / </a:t>
            </a:r>
            <a:r>
              <a:rPr lang="en-US" sz="1200" i="1" kern="0" dirty="0" err="1">
                <a:solidFill>
                  <a:srgbClr val="000000"/>
                </a:solidFill>
                <a:effectLst/>
                <a:latin typeface="Aptos" panose="020B0004020202020204" pitchFamily="34" charset="0"/>
                <a:ea typeface="Times New Roman" panose="02020603050405020304" pitchFamily="18" charset="0"/>
              </a:rPr>
              <a:t>AmericasBarometer</a:t>
            </a:r>
            <a:endParaRPr lang="en-CA" sz="1000" i="1" dirty="0">
              <a:latin typeface="Aptos" panose="020B0004020202020204" pitchFamily="34" charset="0"/>
            </a:endParaRPr>
          </a:p>
        </p:txBody>
      </p:sp>
    </p:spTree>
    <p:extLst>
      <p:ext uri="{BB962C8B-B14F-4D97-AF65-F5344CB8AC3E}">
        <p14:creationId xmlns:p14="http://schemas.microsoft.com/office/powerpoint/2010/main" val="31936393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427B21-7777-1117-2D01-AE8D015AFEA4}"/>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8619ED46-FF3D-5D08-5017-DFBD1CF0B331}"/>
              </a:ext>
            </a:extLst>
          </p:cNvPr>
          <p:cNvSpPr>
            <a:spLocks noGrp="1"/>
          </p:cNvSpPr>
          <p:nvPr>
            <p:ph type="title"/>
          </p:nvPr>
        </p:nvSpPr>
        <p:spPr/>
        <p:txBody>
          <a:bodyPr>
            <a:normAutofit/>
          </a:bodyPr>
          <a:lstStyle/>
          <a:p>
            <a:r>
              <a:rPr lang="en-US" sz="3200" dirty="0"/>
              <a:t>Is this what the “age of populism” looks like in Canada?</a:t>
            </a:r>
          </a:p>
        </p:txBody>
      </p:sp>
      <p:graphicFrame>
        <p:nvGraphicFramePr>
          <p:cNvPr id="9" name="Content Placeholder 8">
            <a:extLst>
              <a:ext uri="{FF2B5EF4-FFF2-40B4-BE49-F238E27FC236}">
                <a16:creationId xmlns:a16="http://schemas.microsoft.com/office/drawing/2014/main" id="{1C4FD1C8-F918-1F7F-8B7D-AF186176D614}"/>
              </a:ext>
            </a:extLst>
          </p:cNvPr>
          <p:cNvGraphicFramePr>
            <a:graphicFrameLocks noGrp="1"/>
          </p:cNvGraphicFramePr>
          <p:nvPr>
            <p:ph sz="half" idx="1"/>
          </p:nvPr>
        </p:nvGraphicFramePr>
        <p:xfrm>
          <a:off x="838200" y="1825625"/>
          <a:ext cx="5181600" cy="435133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0" name="Content Placeholder 8">
            <a:extLst>
              <a:ext uri="{FF2B5EF4-FFF2-40B4-BE49-F238E27FC236}">
                <a16:creationId xmlns:a16="http://schemas.microsoft.com/office/drawing/2014/main" id="{6C1B594B-678F-CEA5-DF03-C96ED588C340}"/>
              </a:ext>
            </a:extLst>
          </p:cNvPr>
          <p:cNvGraphicFramePr>
            <a:graphicFrameLocks/>
          </p:cNvGraphicFramePr>
          <p:nvPr/>
        </p:nvGraphicFramePr>
        <p:xfrm>
          <a:off x="6096000" y="1825625"/>
          <a:ext cx="5181600" cy="4351338"/>
        </p:xfrm>
        <a:graphic>
          <a:graphicData uri="http://schemas.openxmlformats.org/drawingml/2006/chart">
            <c:chart xmlns:c="http://schemas.openxmlformats.org/drawingml/2006/chart" xmlns:r="http://schemas.openxmlformats.org/officeDocument/2006/relationships" r:id="rId3"/>
          </a:graphicData>
        </a:graphic>
      </p:graphicFrame>
      <p:sp>
        <p:nvSpPr>
          <p:cNvPr id="2" name="TextBox 1">
            <a:extLst>
              <a:ext uri="{FF2B5EF4-FFF2-40B4-BE49-F238E27FC236}">
                <a16:creationId xmlns:a16="http://schemas.microsoft.com/office/drawing/2014/main" id="{2698DE3F-E7EB-7BB8-F0D6-B26FD3894B3F}"/>
              </a:ext>
            </a:extLst>
          </p:cNvPr>
          <p:cNvSpPr txBox="1"/>
          <p:nvPr/>
        </p:nvSpPr>
        <p:spPr>
          <a:xfrm>
            <a:off x="838200" y="6428634"/>
            <a:ext cx="4409432" cy="276999"/>
          </a:xfrm>
          <a:prstGeom prst="rect">
            <a:avLst/>
          </a:prstGeom>
          <a:noFill/>
        </p:spPr>
        <p:txBody>
          <a:bodyPr wrap="square">
            <a:spAutoFit/>
          </a:bodyPr>
          <a:lstStyle/>
          <a:p>
            <a:r>
              <a:rPr lang="en-US" sz="1200" i="1" kern="0" dirty="0">
                <a:solidFill>
                  <a:srgbClr val="000000"/>
                </a:solidFill>
                <a:effectLst/>
                <a:latin typeface="Aptos" panose="020B0004020202020204" pitchFamily="34" charset="0"/>
                <a:ea typeface="Times New Roman" panose="02020603050405020304" pitchFamily="18" charset="0"/>
              </a:rPr>
              <a:t>Source: Environics Institute / </a:t>
            </a:r>
            <a:r>
              <a:rPr lang="en-US" sz="1200" i="1" kern="0" dirty="0" err="1">
                <a:solidFill>
                  <a:srgbClr val="000000"/>
                </a:solidFill>
                <a:effectLst/>
                <a:latin typeface="Aptos" panose="020B0004020202020204" pitchFamily="34" charset="0"/>
                <a:ea typeface="Times New Roman" panose="02020603050405020304" pitchFamily="18" charset="0"/>
              </a:rPr>
              <a:t>AmericasBarometer</a:t>
            </a:r>
            <a:endParaRPr lang="en-CA" sz="1000" i="1" dirty="0">
              <a:latin typeface="Aptos" panose="020B0004020202020204" pitchFamily="34" charset="0"/>
            </a:endParaRPr>
          </a:p>
        </p:txBody>
      </p:sp>
    </p:spTree>
    <p:extLst>
      <p:ext uri="{BB962C8B-B14F-4D97-AF65-F5344CB8AC3E}">
        <p14:creationId xmlns:p14="http://schemas.microsoft.com/office/powerpoint/2010/main" val="239047734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F3CE020-DF0B-9E50-981E-F1FE1CA8478C}"/>
              </a:ext>
            </a:extLst>
          </p:cNvPr>
          <p:cNvSpPr>
            <a:spLocks noGrp="1"/>
          </p:cNvSpPr>
          <p:nvPr>
            <p:ph type="title"/>
          </p:nvPr>
        </p:nvSpPr>
        <p:spPr>
          <a:xfrm>
            <a:off x="838200" y="99200"/>
            <a:ext cx="10515600" cy="1325563"/>
          </a:xfrm>
        </p:spPr>
        <p:txBody>
          <a:bodyPr>
            <a:normAutofit/>
          </a:bodyPr>
          <a:lstStyle/>
          <a:p>
            <a:r>
              <a:rPr lang="en-US" sz="3200" dirty="0"/>
              <a:t>Recap</a:t>
            </a:r>
          </a:p>
        </p:txBody>
      </p:sp>
      <p:sp>
        <p:nvSpPr>
          <p:cNvPr id="6" name="Content Placeholder 5">
            <a:extLst>
              <a:ext uri="{FF2B5EF4-FFF2-40B4-BE49-F238E27FC236}">
                <a16:creationId xmlns:a16="http://schemas.microsoft.com/office/drawing/2014/main" id="{3FF76FBF-6AEB-2B25-1D84-750D88C2C0BC}"/>
              </a:ext>
            </a:extLst>
          </p:cNvPr>
          <p:cNvSpPr>
            <a:spLocks noGrp="1"/>
          </p:cNvSpPr>
          <p:nvPr>
            <p:ph idx="1"/>
          </p:nvPr>
        </p:nvSpPr>
        <p:spPr>
          <a:xfrm>
            <a:off x="838200" y="1424763"/>
            <a:ext cx="10515600" cy="4752200"/>
          </a:xfrm>
        </p:spPr>
        <p:txBody>
          <a:bodyPr>
            <a:normAutofit/>
          </a:bodyPr>
          <a:lstStyle/>
          <a:p>
            <a:r>
              <a:rPr lang="en-US" sz="2000" dirty="0"/>
              <a:t>We have seen dramatic shifts in public opinion on a number of issues in recent years… but attitudes towards our democracy have been comparatively stable</a:t>
            </a:r>
          </a:p>
          <a:p>
            <a:r>
              <a:rPr lang="en-US" sz="2000" dirty="0"/>
              <a:t>There are certainly gaps between the supporters of the different political parties, but more on the side of satisfaction with what our democracy is delivering than underlying support for democracy itself</a:t>
            </a:r>
          </a:p>
          <a:p>
            <a:r>
              <a:rPr lang="en-US" sz="2000" dirty="0"/>
              <a:t>Most Canadians tend to have at least </a:t>
            </a:r>
            <a:r>
              <a:rPr lang="en-US" sz="2000" i="1" dirty="0"/>
              <a:t>some</a:t>
            </a:r>
            <a:r>
              <a:rPr lang="en-US" sz="2000" dirty="0"/>
              <a:t> trust in public institutions rather than either high or low trust … and the proportion with “low trust” has not been increasing</a:t>
            </a:r>
          </a:p>
          <a:p>
            <a:r>
              <a:rPr lang="en-US" sz="2000" dirty="0"/>
              <a:t>Politicians and political parties are less trusted than most other institutions and actors in our democracy … but this is hardly new or worse than before</a:t>
            </a:r>
          </a:p>
          <a:p>
            <a:r>
              <a:rPr lang="en-US" sz="2000" dirty="0"/>
              <a:t>By almost a 3:1 margin, Canadians </a:t>
            </a:r>
            <a:r>
              <a:rPr lang="en-US" sz="2000" dirty="0" err="1"/>
              <a:t>favour</a:t>
            </a:r>
            <a:r>
              <a:rPr lang="en-US" sz="2000" dirty="0"/>
              <a:t> a style of politics with more compromise rather than less</a:t>
            </a:r>
          </a:p>
          <a:p>
            <a:endParaRPr lang="en-US" sz="2000" dirty="0"/>
          </a:p>
        </p:txBody>
      </p:sp>
    </p:spTree>
    <p:extLst>
      <p:ext uri="{BB962C8B-B14F-4D97-AF65-F5344CB8AC3E}">
        <p14:creationId xmlns:p14="http://schemas.microsoft.com/office/powerpoint/2010/main" val="33838344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4D6B64A-73B3-6A3B-7746-15463053AA30}"/>
              </a:ext>
            </a:extLst>
          </p:cNvPr>
          <p:cNvSpPr>
            <a:spLocks noGrp="1"/>
          </p:cNvSpPr>
          <p:nvPr>
            <p:ph type="title"/>
          </p:nvPr>
        </p:nvSpPr>
        <p:spPr/>
        <p:txBody>
          <a:bodyPr>
            <a:normAutofit/>
          </a:bodyPr>
          <a:lstStyle/>
          <a:p>
            <a:r>
              <a:rPr lang="en-US" sz="3200" dirty="0"/>
              <a:t>As the pandemic recedes, our outlook on the economy has steadily worsened</a:t>
            </a:r>
          </a:p>
        </p:txBody>
      </p:sp>
      <p:graphicFrame>
        <p:nvGraphicFramePr>
          <p:cNvPr id="8" name="Content Placeholder 7">
            <a:extLst>
              <a:ext uri="{FF2B5EF4-FFF2-40B4-BE49-F238E27FC236}">
                <a16:creationId xmlns:a16="http://schemas.microsoft.com/office/drawing/2014/main" id="{AC447DF2-E13E-A9BF-0461-A28AEF0C9FD9}"/>
              </a:ext>
            </a:extLst>
          </p:cNvPr>
          <p:cNvGraphicFramePr>
            <a:graphicFrameLocks noGrp="1"/>
          </p:cNvGraphicFramePr>
          <p:nvPr>
            <p:ph idx="1"/>
            <p:extLst>
              <p:ext uri="{D42A27DB-BD31-4B8C-83A1-F6EECF244321}">
                <p14:modId xmlns:p14="http://schemas.microsoft.com/office/powerpoint/2010/main" val="1647527390"/>
              </p:ext>
            </p:extLst>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2"/>
          </a:graphicData>
        </a:graphic>
      </p:graphicFrame>
      <p:sp>
        <p:nvSpPr>
          <p:cNvPr id="2" name="TextBox 1">
            <a:extLst>
              <a:ext uri="{FF2B5EF4-FFF2-40B4-BE49-F238E27FC236}">
                <a16:creationId xmlns:a16="http://schemas.microsoft.com/office/drawing/2014/main" id="{A2244719-4D0F-FF7C-4561-61BB103787F5}"/>
              </a:ext>
            </a:extLst>
          </p:cNvPr>
          <p:cNvSpPr txBox="1"/>
          <p:nvPr/>
        </p:nvSpPr>
        <p:spPr>
          <a:xfrm>
            <a:off x="1374681" y="6447860"/>
            <a:ext cx="4409432" cy="276999"/>
          </a:xfrm>
          <a:prstGeom prst="rect">
            <a:avLst/>
          </a:prstGeom>
          <a:noFill/>
        </p:spPr>
        <p:txBody>
          <a:bodyPr wrap="square">
            <a:spAutoFit/>
          </a:bodyPr>
          <a:lstStyle/>
          <a:p>
            <a:r>
              <a:rPr lang="en-US" sz="1200" i="1" kern="0" dirty="0">
                <a:solidFill>
                  <a:srgbClr val="000000"/>
                </a:solidFill>
                <a:effectLst/>
                <a:latin typeface="Aptos" panose="020B0004020202020204" pitchFamily="34" charset="0"/>
                <a:ea typeface="Times New Roman" panose="02020603050405020304" pitchFamily="18" charset="0"/>
              </a:rPr>
              <a:t>Source: Environics Institute / </a:t>
            </a:r>
            <a:r>
              <a:rPr lang="en-US" sz="1200" i="1" kern="0" dirty="0">
                <a:solidFill>
                  <a:srgbClr val="000000"/>
                </a:solidFill>
                <a:latin typeface="Aptos" panose="020B0004020202020204" pitchFamily="34" charset="0"/>
                <a:ea typeface="Times New Roman" panose="02020603050405020304" pitchFamily="18" charset="0"/>
              </a:rPr>
              <a:t>Survey on Employment and Skills</a:t>
            </a:r>
            <a:endParaRPr lang="en-CA" sz="1000" i="1" dirty="0">
              <a:latin typeface="Aptos" panose="020B0004020202020204" pitchFamily="34" charset="0"/>
            </a:endParaRPr>
          </a:p>
        </p:txBody>
      </p:sp>
    </p:spTree>
    <p:extLst>
      <p:ext uri="{BB962C8B-B14F-4D97-AF65-F5344CB8AC3E}">
        <p14:creationId xmlns:p14="http://schemas.microsoft.com/office/powerpoint/2010/main" val="806828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8">
                                            <p:graphicEl>
                                              <a:chart seriesIdx="-3" categoryIdx="-3" bldStep="gridLegend"/>
                                            </p:graphicEl>
                                          </p:spTgt>
                                        </p:tgtEl>
                                        <p:attrNameLst>
                                          <p:attrName>style.visibility</p:attrName>
                                        </p:attrNameLst>
                                      </p:cBhvr>
                                      <p:to>
                                        <p:strVal val="visible"/>
                                      </p:to>
                                    </p:set>
                                    <p:animEffect transition="in" filter="wipe(left)">
                                      <p:cBhvr>
                                        <p:cTn id="7" dur="2000"/>
                                        <p:tgtEl>
                                          <p:spTgt spid="8">
                                            <p:graphicEl>
                                              <a:chart seriesIdx="-3" categoryIdx="-3" bldStep="gridLegend"/>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8">
                                            <p:graphicEl>
                                              <a:chart seriesIdx="0" categoryIdx="-4" bldStep="series"/>
                                            </p:graphicEl>
                                          </p:spTgt>
                                        </p:tgtEl>
                                        <p:attrNameLst>
                                          <p:attrName>style.visibility</p:attrName>
                                        </p:attrNameLst>
                                      </p:cBhvr>
                                      <p:to>
                                        <p:strVal val="visible"/>
                                      </p:to>
                                    </p:set>
                                    <p:animEffect transition="in" filter="wipe(left)">
                                      <p:cBhvr>
                                        <p:cTn id="12" dur="2000"/>
                                        <p:tgtEl>
                                          <p:spTgt spid="8">
                                            <p:graphicEl>
                                              <a:chart seriesIdx="0" categoryIdx="-4" bldStep="series"/>
                                            </p:graphic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8">
                                            <p:graphicEl>
                                              <a:chart seriesIdx="1" categoryIdx="-4" bldStep="series"/>
                                            </p:graphicEl>
                                          </p:spTgt>
                                        </p:tgtEl>
                                        <p:attrNameLst>
                                          <p:attrName>style.visibility</p:attrName>
                                        </p:attrNameLst>
                                      </p:cBhvr>
                                      <p:to>
                                        <p:strVal val="visible"/>
                                      </p:to>
                                    </p:set>
                                    <p:animEffect transition="in" filter="wipe(left)">
                                      <p:cBhvr>
                                        <p:cTn id="17" dur="2000"/>
                                        <p:tgtEl>
                                          <p:spTgt spid="8">
                                            <p:graphicEl>
                                              <a:chart seriesIdx="1" categoryIdx="-4" bldStep="series"/>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8" grpId="0">
        <p:bldSub>
          <a:bldChart bld="series"/>
        </p:bldSub>
      </p:bldGraphic>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373C9E70-0AEC-3049-B61B-7347BFDD2D97}"/>
              </a:ext>
            </a:extLst>
          </p:cNvPr>
          <p:cNvSpPr>
            <a:spLocks noGrp="1"/>
          </p:cNvSpPr>
          <p:nvPr>
            <p:ph sz="quarter" idx="11"/>
          </p:nvPr>
        </p:nvSpPr>
        <p:spPr/>
        <p:txBody>
          <a:bodyPr/>
          <a:lstStyle/>
          <a:p>
            <a:endParaRPr lang="en-US" dirty="0"/>
          </a:p>
        </p:txBody>
      </p:sp>
      <p:sp>
        <p:nvSpPr>
          <p:cNvPr id="4" name="Title 3">
            <a:extLst>
              <a:ext uri="{FF2B5EF4-FFF2-40B4-BE49-F238E27FC236}">
                <a16:creationId xmlns:a16="http://schemas.microsoft.com/office/drawing/2014/main" id="{F4DEBCB9-5ED0-8342-A4A3-DEFC24C481CD}"/>
              </a:ext>
            </a:extLst>
          </p:cNvPr>
          <p:cNvSpPr>
            <a:spLocks noGrp="1"/>
          </p:cNvSpPr>
          <p:nvPr>
            <p:ph type="title"/>
          </p:nvPr>
        </p:nvSpPr>
        <p:spPr>
          <a:xfrm>
            <a:off x="1546583" y="4337097"/>
            <a:ext cx="5177070" cy="2026905"/>
          </a:xfrm>
        </p:spPr>
        <p:txBody>
          <a:bodyPr/>
          <a:lstStyle/>
          <a:p>
            <a:r>
              <a:rPr lang="en-US" dirty="0"/>
              <a:t>Andrew Parkin</a:t>
            </a:r>
            <a:br>
              <a:rPr lang="en-US" dirty="0"/>
            </a:br>
            <a:r>
              <a:rPr lang="en-US" sz="2509" i="1" dirty="0"/>
              <a:t>Executive Director</a:t>
            </a:r>
            <a:br>
              <a:rPr lang="en-US" dirty="0"/>
            </a:br>
            <a:br>
              <a:rPr lang="en-US" dirty="0"/>
            </a:br>
            <a:r>
              <a:rPr lang="en-US" sz="1881" dirty="0"/>
              <a:t>andrew.parkin@environics.ca</a:t>
            </a:r>
            <a:br>
              <a:rPr lang="en-US" sz="1881" dirty="0"/>
            </a:br>
            <a:r>
              <a:rPr lang="en-US" sz="1881" dirty="0"/>
              <a:t>@parkinac</a:t>
            </a:r>
          </a:p>
        </p:txBody>
      </p:sp>
      <p:sp>
        <p:nvSpPr>
          <p:cNvPr id="6" name="Text Placeholder 5">
            <a:extLst>
              <a:ext uri="{FF2B5EF4-FFF2-40B4-BE49-F238E27FC236}">
                <a16:creationId xmlns:a16="http://schemas.microsoft.com/office/drawing/2014/main" id="{45FEBBA4-181C-FB41-B27F-FB57670968D3}"/>
              </a:ext>
            </a:extLst>
          </p:cNvPr>
          <p:cNvSpPr>
            <a:spLocks noGrp="1"/>
          </p:cNvSpPr>
          <p:nvPr>
            <p:ph type="body" sz="quarter" idx="14"/>
          </p:nvPr>
        </p:nvSpPr>
        <p:spPr>
          <a:xfrm>
            <a:off x="1546583" y="3352329"/>
            <a:ext cx="5177070" cy="669033"/>
          </a:xfrm>
        </p:spPr>
        <p:txBody>
          <a:bodyPr/>
          <a:lstStyle/>
          <a:p>
            <a:r>
              <a:rPr lang="en-US" dirty="0"/>
              <a:t>Thank you!</a:t>
            </a:r>
          </a:p>
        </p:txBody>
      </p:sp>
      <p:sp>
        <p:nvSpPr>
          <p:cNvPr id="7" name="Text Placeholder 6">
            <a:extLst>
              <a:ext uri="{FF2B5EF4-FFF2-40B4-BE49-F238E27FC236}">
                <a16:creationId xmlns:a16="http://schemas.microsoft.com/office/drawing/2014/main" id="{D75DF71B-CC47-FC40-B549-982B71E052BE}"/>
              </a:ext>
            </a:extLst>
          </p:cNvPr>
          <p:cNvSpPr>
            <a:spLocks noGrp="1"/>
          </p:cNvSpPr>
          <p:nvPr>
            <p:ph type="body" sz="quarter" idx="15"/>
          </p:nvPr>
        </p:nvSpPr>
        <p:spPr/>
        <p:txBody>
          <a:bodyPr/>
          <a:lstStyle/>
          <a:p>
            <a:endParaRPr lang="en-US"/>
          </a:p>
        </p:txBody>
      </p:sp>
      <p:sp>
        <p:nvSpPr>
          <p:cNvPr id="8" name="Text Placeholder 7">
            <a:extLst>
              <a:ext uri="{FF2B5EF4-FFF2-40B4-BE49-F238E27FC236}">
                <a16:creationId xmlns:a16="http://schemas.microsoft.com/office/drawing/2014/main" id="{31B9AE15-D0EF-894C-B606-F9C741BB8224}"/>
              </a:ext>
            </a:extLst>
          </p:cNvPr>
          <p:cNvSpPr>
            <a:spLocks noGrp="1"/>
          </p:cNvSpPr>
          <p:nvPr>
            <p:ph type="body" sz="quarter" idx="16"/>
          </p:nvPr>
        </p:nvSpPr>
        <p:spPr/>
        <p:txBody>
          <a:bodyPr/>
          <a:lstStyle/>
          <a:p>
            <a:pPr lvl="0"/>
            <a:r>
              <a:rPr lang="en-US" dirty="0"/>
              <a:t>701-33 Bloor Street East, Toronto, ON M4W 3H1</a:t>
            </a:r>
          </a:p>
          <a:p>
            <a:pPr lvl="0"/>
            <a:r>
              <a:rPr lang="en-US" dirty="0"/>
              <a:t>environicsinstitute.org</a:t>
            </a:r>
          </a:p>
          <a:p>
            <a:pPr lvl="0"/>
            <a:r>
              <a:rPr lang="en-US" dirty="0"/>
              <a:t>info@environicsinstitute.org</a:t>
            </a:r>
          </a:p>
          <a:p>
            <a:pPr lvl="0"/>
            <a:r>
              <a:rPr lang="en-US" dirty="0"/>
              <a:t>@Environics_Ins</a:t>
            </a:r>
          </a:p>
        </p:txBody>
      </p:sp>
      <p:sp>
        <p:nvSpPr>
          <p:cNvPr id="2" name="Rectangle: Rounded Corners 1">
            <a:extLst>
              <a:ext uri="{FF2B5EF4-FFF2-40B4-BE49-F238E27FC236}">
                <a16:creationId xmlns:a16="http://schemas.microsoft.com/office/drawing/2014/main" id="{E2A1DC0E-FFF1-76B3-EF54-FA39DCCFEED5}"/>
              </a:ext>
            </a:extLst>
          </p:cNvPr>
          <p:cNvSpPr/>
          <p:nvPr/>
        </p:nvSpPr>
        <p:spPr>
          <a:xfrm>
            <a:off x="4960366" y="3883954"/>
            <a:ext cx="7014322" cy="2637916"/>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2509" b="1" dirty="0" err="1"/>
              <a:t>Substack</a:t>
            </a:r>
            <a:r>
              <a:rPr lang="en-US" sz="2509" b="1" dirty="0"/>
              <a:t>: </a:t>
            </a:r>
          </a:p>
          <a:p>
            <a:pPr algn="ctr"/>
            <a:endParaRPr lang="en-US" sz="2509" b="1" dirty="0"/>
          </a:p>
          <a:p>
            <a:pPr algn="ctr"/>
            <a:r>
              <a:rPr lang="en-US" sz="2509" b="1" dirty="0"/>
              <a:t>Canadian Survey Stuff</a:t>
            </a:r>
          </a:p>
          <a:p>
            <a:pPr algn="ctr"/>
            <a:endParaRPr lang="en-US" sz="2509" b="1" dirty="0"/>
          </a:p>
          <a:p>
            <a:pPr algn="ctr"/>
            <a:r>
              <a:rPr lang="en-US" sz="2509" b="1" dirty="0"/>
              <a:t>https://cdnsurveystuff.substack.com/</a:t>
            </a:r>
          </a:p>
        </p:txBody>
      </p:sp>
    </p:spTree>
    <p:extLst>
      <p:ext uri="{BB962C8B-B14F-4D97-AF65-F5344CB8AC3E}">
        <p14:creationId xmlns:p14="http://schemas.microsoft.com/office/powerpoint/2010/main" val="31314657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0F12EE80-6C08-2C40-A166-3AE60790A390}"/>
              </a:ext>
            </a:extLst>
          </p:cNvPr>
          <p:cNvSpPr>
            <a:spLocks noGrp="1"/>
          </p:cNvSpPr>
          <p:nvPr>
            <p:ph type="title"/>
          </p:nvPr>
        </p:nvSpPr>
        <p:spPr>
          <a:xfrm>
            <a:off x="838200" y="229677"/>
            <a:ext cx="10515600" cy="1046901"/>
          </a:xfrm>
        </p:spPr>
        <p:txBody>
          <a:bodyPr anchor="ctr">
            <a:normAutofit/>
          </a:bodyPr>
          <a:lstStyle/>
          <a:p>
            <a:r>
              <a:rPr lang="en-US" sz="3200" dirty="0">
                <a:latin typeface="Aptos Display" panose="020B0004020202020204" pitchFamily="34" charset="0"/>
              </a:rPr>
              <a:t>A cascade of new problems to worry about</a:t>
            </a:r>
            <a:br>
              <a:rPr lang="en-US" sz="3200" b="0" dirty="0">
                <a:latin typeface="Aptos Display" panose="020B0004020202020204" pitchFamily="34" charset="0"/>
              </a:rPr>
            </a:br>
            <a:r>
              <a:rPr lang="x-none" sz="2000" b="0" i="1" dirty="0">
                <a:latin typeface="Aptos Display" panose="020B0004020202020204" pitchFamily="34" charset="0"/>
              </a:rPr>
              <a:t>In your opinion, what is the most important problem facing Canadians today?</a:t>
            </a:r>
            <a:endParaRPr lang="en-US" sz="2000" b="0" i="1" dirty="0">
              <a:latin typeface="Aptos Display" panose="020B0004020202020204" pitchFamily="34" charset="0"/>
            </a:endParaRPr>
          </a:p>
        </p:txBody>
      </p:sp>
      <p:graphicFrame>
        <p:nvGraphicFramePr>
          <p:cNvPr id="4" name="Content Placeholder 3">
            <a:extLst>
              <a:ext uri="{FF2B5EF4-FFF2-40B4-BE49-F238E27FC236}">
                <a16:creationId xmlns:a16="http://schemas.microsoft.com/office/drawing/2014/main" id="{C81640A1-F2EC-864C-B453-71D0531E41E0}"/>
              </a:ext>
            </a:extLst>
          </p:cNvPr>
          <p:cNvGraphicFramePr>
            <a:graphicFrameLocks noGrp="1"/>
          </p:cNvGraphicFramePr>
          <p:nvPr>
            <p:ph idx="1"/>
            <p:extLst>
              <p:ext uri="{D42A27DB-BD31-4B8C-83A1-F6EECF244321}">
                <p14:modId xmlns:p14="http://schemas.microsoft.com/office/powerpoint/2010/main" val="1960171127"/>
              </p:ext>
            </p:extLst>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2"/>
          </a:graphicData>
        </a:graphic>
      </p:graphicFrame>
      <p:sp>
        <p:nvSpPr>
          <p:cNvPr id="13" name="TextBox 12">
            <a:extLst>
              <a:ext uri="{FF2B5EF4-FFF2-40B4-BE49-F238E27FC236}">
                <a16:creationId xmlns:a16="http://schemas.microsoft.com/office/drawing/2014/main" id="{BAE930BE-CE92-4A48-94CC-CA85F50116BE}"/>
              </a:ext>
            </a:extLst>
          </p:cNvPr>
          <p:cNvSpPr txBox="1"/>
          <p:nvPr/>
        </p:nvSpPr>
        <p:spPr>
          <a:xfrm>
            <a:off x="6430838" y="1334764"/>
            <a:ext cx="869149" cy="401200"/>
          </a:xfrm>
          <a:prstGeom prst="rect">
            <a:avLst/>
          </a:prstGeom>
          <a:noFill/>
        </p:spPr>
        <p:txBody>
          <a:bodyPr wrap="none" rtlCol="0">
            <a:spAutoFit/>
          </a:bodyPr>
          <a:lstStyle/>
          <a:p>
            <a:pPr defTabSz="1146932"/>
            <a:r>
              <a:rPr lang="en-CA" sz="2007" b="1" i="1" dirty="0">
                <a:solidFill>
                  <a:schemeClr val="accent6">
                    <a:lumMod val="75000"/>
                  </a:schemeClr>
                </a:solidFill>
                <a:latin typeface="Aptos" panose="020B0004020202020204" pitchFamily="34" charset="0"/>
              </a:rPr>
              <a:t>2000s</a:t>
            </a:r>
          </a:p>
        </p:txBody>
      </p:sp>
      <p:sp>
        <p:nvSpPr>
          <p:cNvPr id="14" name="TextBox 13">
            <a:extLst>
              <a:ext uri="{FF2B5EF4-FFF2-40B4-BE49-F238E27FC236}">
                <a16:creationId xmlns:a16="http://schemas.microsoft.com/office/drawing/2014/main" id="{89BEA916-B836-467E-9164-906C42E20250}"/>
              </a:ext>
            </a:extLst>
          </p:cNvPr>
          <p:cNvSpPr txBox="1"/>
          <p:nvPr/>
        </p:nvSpPr>
        <p:spPr>
          <a:xfrm>
            <a:off x="3279967" y="1334764"/>
            <a:ext cx="869149" cy="401200"/>
          </a:xfrm>
          <a:prstGeom prst="rect">
            <a:avLst/>
          </a:prstGeom>
          <a:noFill/>
        </p:spPr>
        <p:txBody>
          <a:bodyPr wrap="none" rtlCol="0">
            <a:spAutoFit/>
          </a:bodyPr>
          <a:lstStyle/>
          <a:p>
            <a:pPr defTabSz="1146932"/>
            <a:r>
              <a:rPr lang="en-CA" sz="2007" b="1" i="1" dirty="0">
                <a:solidFill>
                  <a:schemeClr val="accent6">
                    <a:lumMod val="75000"/>
                  </a:schemeClr>
                </a:solidFill>
                <a:latin typeface="Aptos" panose="020B0004020202020204" pitchFamily="34" charset="0"/>
              </a:rPr>
              <a:t>1990s</a:t>
            </a:r>
          </a:p>
        </p:txBody>
      </p:sp>
      <p:sp>
        <p:nvSpPr>
          <p:cNvPr id="15" name="TextBox 14">
            <a:extLst>
              <a:ext uri="{FF2B5EF4-FFF2-40B4-BE49-F238E27FC236}">
                <a16:creationId xmlns:a16="http://schemas.microsoft.com/office/drawing/2014/main" id="{59ED7539-C01D-488E-B934-9EC71A2C0AB3}"/>
              </a:ext>
            </a:extLst>
          </p:cNvPr>
          <p:cNvSpPr txBox="1"/>
          <p:nvPr/>
        </p:nvSpPr>
        <p:spPr>
          <a:xfrm>
            <a:off x="898854" y="1334764"/>
            <a:ext cx="869149" cy="401200"/>
          </a:xfrm>
          <a:prstGeom prst="rect">
            <a:avLst/>
          </a:prstGeom>
          <a:noFill/>
        </p:spPr>
        <p:txBody>
          <a:bodyPr wrap="none" rtlCol="0">
            <a:spAutoFit/>
          </a:bodyPr>
          <a:lstStyle/>
          <a:p>
            <a:pPr defTabSz="1146932"/>
            <a:r>
              <a:rPr lang="en-CA" sz="2007" b="1" i="1" dirty="0">
                <a:solidFill>
                  <a:schemeClr val="accent6">
                    <a:lumMod val="75000"/>
                  </a:schemeClr>
                </a:solidFill>
                <a:latin typeface="Aptos" panose="020B0004020202020204" pitchFamily="34" charset="0"/>
              </a:rPr>
              <a:t>1980s</a:t>
            </a:r>
          </a:p>
        </p:txBody>
      </p:sp>
      <p:sp>
        <p:nvSpPr>
          <p:cNvPr id="16" name="TextBox 15">
            <a:extLst>
              <a:ext uri="{FF2B5EF4-FFF2-40B4-BE49-F238E27FC236}">
                <a16:creationId xmlns:a16="http://schemas.microsoft.com/office/drawing/2014/main" id="{6AFC6B47-69D2-4CDB-B33C-0301A535DE3F}"/>
              </a:ext>
            </a:extLst>
          </p:cNvPr>
          <p:cNvSpPr txBox="1"/>
          <p:nvPr/>
        </p:nvSpPr>
        <p:spPr>
          <a:xfrm>
            <a:off x="8412102" y="1412028"/>
            <a:ext cx="694421" cy="323935"/>
          </a:xfrm>
          <a:prstGeom prst="rect">
            <a:avLst/>
          </a:prstGeom>
          <a:noFill/>
        </p:spPr>
        <p:txBody>
          <a:bodyPr wrap="none" rtlCol="0">
            <a:spAutoFit/>
          </a:bodyPr>
          <a:lstStyle/>
          <a:p>
            <a:pPr defTabSz="1146932"/>
            <a:r>
              <a:rPr lang="en-CA" sz="1505" b="1" i="1" dirty="0">
                <a:solidFill>
                  <a:schemeClr val="accent6">
                    <a:lumMod val="75000"/>
                  </a:schemeClr>
                </a:solidFill>
                <a:latin typeface="Aptos" panose="020B0004020202020204" pitchFamily="34" charset="0"/>
              </a:rPr>
              <a:t>2010s</a:t>
            </a:r>
          </a:p>
        </p:txBody>
      </p:sp>
      <p:sp>
        <p:nvSpPr>
          <p:cNvPr id="18" name="TextBox 17">
            <a:extLst>
              <a:ext uri="{FF2B5EF4-FFF2-40B4-BE49-F238E27FC236}">
                <a16:creationId xmlns:a16="http://schemas.microsoft.com/office/drawing/2014/main" id="{AF2F2F60-FFA9-45FC-8CBE-D0987829A558}"/>
              </a:ext>
            </a:extLst>
          </p:cNvPr>
          <p:cNvSpPr txBox="1"/>
          <p:nvPr/>
        </p:nvSpPr>
        <p:spPr>
          <a:xfrm>
            <a:off x="9035113" y="1412027"/>
            <a:ext cx="694421" cy="323935"/>
          </a:xfrm>
          <a:prstGeom prst="rect">
            <a:avLst/>
          </a:prstGeom>
          <a:noFill/>
        </p:spPr>
        <p:txBody>
          <a:bodyPr wrap="none" rtlCol="0">
            <a:spAutoFit/>
          </a:bodyPr>
          <a:lstStyle/>
          <a:p>
            <a:pPr defTabSz="1146932"/>
            <a:r>
              <a:rPr lang="en-CA" sz="1505" b="1" i="1" dirty="0">
                <a:solidFill>
                  <a:schemeClr val="accent6">
                    <a:lumMod val="75000"/>
                  </a:schemeClr>
                </a:solidFill>
                <a:latin typeface="Aptos" panose="020B0004020202020204" pitchFamily="34" charset="0"/>
              </a:rPr>
              <a:t>2020s</a:t>
            </a:r>
          </a:p>
        </p:txBody>
      </p:sp>
      <p:sp>
        <p:nvSpPr>
          <p:cNvPr id="6" name="TextBox 5">
            <a:extLst>
              <a:ext uri="{FF2B5EF4-FFF2-40B4-BE49-F238E27FC236}">
                <a16:creationId xmlns:a16="http://schemas.microsoft.com/office/drawing/2014/main" id="{A367AE3C-54E5-524E-376B-7213ACC37814}"/>
              </a:ext>
            </a:extLst>
          </p:cNvPr>
          <p:cNvSpPr txBox="1"/>
          <p:nvPr/>
        </p:nvSpPr>
        <p:spPr>
          <a:xfrm rot="5400000">
            <a:off x="613799" y="6017710"/>
            <a:ext cx="736099" cy="401200"/>
          </a:xfrm>
          <a:prstGeom prst="rect">
            <a:avLst/>
          </a:prstGeom>
          <a:noFill/>
        </p:spPr>
        <p:txBody>
          <a:bodyPr wrap="none" rtlCol="0">
            <a:spAutoFit/>
          </a:bodyPr>
          <a:lstStyle/>
          <a:p>
            <a:pPr defTabSz="1146932"/>
            <a:r>
              <a:rPr lang="en-CA" sz="2007" b="1" i="1" dirty="0">
                <a:solidFill>
                  <a:schemeClr val="accent6">
                    <a:lumMod val="75000"/>
                  </a:schemeClr>
                </a:solidFill>
                <a:latin typeface="Aptos" panose="020B0004020202020204" pitchFamily="34" charset="0"/>
              </a:rPr>
              <a:t>1983</a:t>
            </a:r>
          </a:p>
        </p:txBody>
      </p:sp>
      <p:sp>
        <p:nvSpPr>
          <p:cNvPr id="8" name="TextBox 7">
            <a:extLst>
              <a:ext uri="{FF2B5EF4-FFF2-40B4-BE49-F238E27FC236}">
                <a16:creationId xmlns:a16="http://schemas.microsoft.com/office/drawing/2014/main" id="{1BDDD792-63C1-CB03-F107-18F6F9FDD36D}"/>
              </a:ext>
            </a:extLst>
          </p:cNvPr>
          <p:cNvSpPr txBox="1"/>
          <p:nvPr/>
        </p:nvSpPr>
        <p:spPr>
          <a:xfrm rot="5400000">
            <a:off x="9214875" y="5978756"/>
            <a:ext cx="736099" cy="401200"/>
          </a:xfrm>
          <a:prstGeom prst="rect">
            <a:avLst/>
          </a:prstGeom>
          <a:noFill/>
        </p:spPr>
        <p:txBody>
          <a:bodyPr wrap="none" rtlCol="0">
            <a:spAutoFit/>
          </a:bodyPr>
          <a:lstStyle/>
          <a:p>
            <a:pPr defTabSz="1146932"/>
            <a:r>
              <a:rPr lang="en-CA" sz="2007" b="1" i="1" dirty="0">
                <a:solidFill>
                  <a:schemeClr val="accent6">
                    <a:lumMod val="75000"/>
                  </a:schemeClr>
                </a:solidFill>
                <a:latin typeface="Aptos" panose="020B0004020202020204" pitchFamily="34" charset="0"/>
              </a:rPr>
              <a:t>2025</a:t>
            </a:r>
          </a:p>
        </p:txBody>
      </p:sp>
      <p:sp>
        <p:nvSpPr>
          <p:cNvPr id="2" name="TextBox 1">
            <a:extLst>
              <a:ext uri="{FF2B5EF4-FFF2-40B4-BE49-F238E27FC236}">
                <a16:creationId xmlns:a16="http://schemas.microsoft.com/office/drawing/2014/main" id="{276B0968-D98D-060C-664E-339D36042DFE}"/>
              </a:ext>
            </a:extLst>
          </p:cNvPr>
          <p:cNvSpPr txBox="1"/>
          <p:nvPr/>
        </p:nvSpPr>
        <p:spPr>
          <a:xfrm>
            <a:off x="1374681" y="6447860"/>
            <a:ext cx="4409432" cy="276999"/>
          </a:xfrm>
          <a:prstGeom prst="rect">
            <a:avLst/>
          </a:prstGeom>
          <a:noFill/>
        </p:spPr>
        <p:txBody>
          <a:bodyPr wrap="square">
            <a:spAutoFit/>
          </a:bodyPr>
          <a:lstStyle/>
          <a:p>
            <a:r>
              <a:rPr lang="en-US" sz="1200" i="1" kern="0" dirty="0">
                <a:solidFill>
                  <a:srgbClr val="000000"/>
                </a:solidFill>
                <a:effectLst/>
                <a:latin typeface="Aptos" panose="020B0004020202020204" pitchFamily="34" charset="0"/>
                <a:ea typeface="Times New Roman" panose="02020603050405020304" pitchFamily="18" charset="0"/>
              </a:rPr>
              <a:t>Source: Environics Institute / Focus Canada</a:t>
            </a:r>
            <a:endParaRPr lang="en-CA" sz="1000" i="1" dirty="0">
              <a:latin typeface="Aptos" panose="020B0004020202020204" pitchFamily="34" charset="0"/>
            </a:endParaRPr>
          </a:p>
        </p:txBody>
      </p:sp>
    </p:spTree>
    <p:extLst>
      <p:ext uri="{BB962C8B-B14F-4D97-AF65-F5344CB8AC3E}">
        <p14:creationId xmlns:p14="http://schemas.microsoft.com/office/powerpoint/2010/main" val="27538838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graphicEl>
                                              <a:chart seriesIdx="-3" categoryIdx="-3" bldStep="gridLegend"/>
                                            </p:graphicEl>
                                          </p:spTgt>
                                        </p:tgtEl>
                                        <p:attrNameLst>
                                          <p:attrName>style.visibility</p:attrName>
                                        </p:attrNameLst>
                                      </p:cBhvr>
                                      <p:to>
                                        <p:strVal val="visible"/>
                                      </p:to>
                                    </p:set>
                                    <p:animEffect transition="in" filter="wipe(left)">
                                      <p:cBhvr>
                                        <p:cTn id="7" dur="500"/>
                                        <p:tgtEl>
                                          <p:spTgt spid="4">
                                            <p:graphicEl>
                                              <a:chart seriesIdx="-3" categoryIdx="-3" bldStep="gridLegend"/>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graphicEl>
                                              <a:chart seriesIdx="0" categoryIdx="-4" bldStep="series"/>
                                            </p:graphicEl>
                                          </p:spTgt>
                                        </p:tgtEl>
                                        <p:attrNameLst>
                                          <p:attrName>style.visibility</p:attrName>
                                        </p:attrNameLst>
                                      </p:cBhvr>
                                      <p:to>
                                        <p:strVal val="visible"/>
                                      </p:to>
                                    </p:set>
                                    <p:animEffect transition="in" filter="wipe(left)">
                                      <p:cBhvr>
                                        <p:cTn id="12" dur="500"/>
                                        <p:tgtEl>
                                          <p:spTgt spid="4">
                                            <p:graphicEl>
                                              <a:chart seriesIdx="0" categoryIdx="-4" bldStep="series"/>
                                            </p:graphic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graphicEl>
                                              <a:chart seriesIdx="1" categoryIdx="-4" bldStep="series"/>
                                            </p:graphicEl>
                                          </p:spTgt>
                                        </p:tgtEl>
                                        <p:attrNameLst>
                                          <p:attrName>style.visibility</p:attrName>
                                        </p:attrNameLst>
                                      </p:cBhvr>
                                      <p:to>
                                        <p:strVal val="visible"/>
                                      </p:to>
                                    </p:set>
                                    <p:animEffect transition="in" filter="wipe(left)">
                                      <p:cBhvr>
                                        <p:cTn id="17" dur="500"/>
                                        <p:tgtEl>
                                          <p:spTgt spid="4">
                                            <p:graphicEl>
                                              <a:chart seriesIdx="1" categoryIdx="-4" bldStep="series"/>
                                            </p:graphic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graphicEl>
                                              <a:chart seriesIdx="2" categoryIdx="-4" bldStep="series"/>
                                            </p:graphicEl>
                                          </p:spTgt>
                                        </p:tgtEl>
                                        <p:attrNameLst>
                                          <p:attrName>style.visibility</p:attrName>
                                        </p:attrNameLst>
                                      </p:cBhvr>
                                      <p:to>
                                        <p:strVal val="visible"/>
                                      </p:to>
                                    </p:set>
                                    <p:animEffect transition="in" filter="wipe(left)">
                                      <p:cBhvr>
                                        <p:cTn id="22" dur="500"/>
                                        <p:tgtEl>
                                          <p:spTgt spid="4">
                                            <p:graphicEl>
                                              <a:chart seriesIdx="2" categoryIdx="-4" bldStep="series"/>
                                            </p:graphic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graphicEl>
                                              <a:chart seriesIdx="3" categoryIdx="-4" bldStep="series"/>
                                            </p:graphicEl>
                                          </p:spTgt>
                                        </p:tgtEl>
                                        <p:attrNameLst>
                                          <p:attrName>style.visibility</p:attrName>
                                        </p:attrNameLst>
                                      </p:cBhvr>
                                      <p:to>
                                        <p:strVal val="visible"/>
                                      </p:to>
                                    </p:set>
                                    <p:animEffect transition="in" filter="wipe(left)">
                                      <p:cBhvr>
                                        <p:cTn id="27" dur="500"/>
                                        <p:tgtEl>
                                          <p:spTgt spid="4">
                                            <p:graphicEl>
                                              <a:chart seriesIdx="3" categoryIdx="-4" bldStep="series"/>
                                            </p:graphic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
                                            <p:graphicEl>
                                              <a:chart seriesIdx="4" categoryIdx="-4" bldStep="series"/>
                                            </p:graphicEl>
                                          </p:spTgt>
                                        </p:tgtEl>
                                        <p:attrNameLst>
                                          <p:attrName>style.visibility</p:attrName>
                                        </p:attrNameLst>
                                      </p:cBhvr>
                                      <p:to>
                                        <p:strVal val="visible"/>
                                      </p:to>
                                    </p:set>
                                    <p:animEffect transition="in" filter="wipe(left)">
                                      <p:cBhvr>
                                        <p:cTn id="32" dur="500"/>
                                        <p:tgtEl>
                                          <p:spTgt spid="4">
                                            <p:graphicEl>
                                              <a:chart seriesIdx="4" categoryIdx="-4" bldStep="series"/>
                                            </p:graphic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4">
                                            <p:graphicEl>
                                              <a:chart seriesIdx="5" categoryIdx="-4" bldStep="series"/>
                                            </p:graphicEl>
                                          </p:spTgt>
                                        </p:tgtEl>
                                        <p:attrNameLst>
                                          <p:attrName>style.visibility</p:attrName>
                                        </p:attrNameLst>
                                      </p:cBhvr>
                                      <p:to>
                                        <p:strVal val="visible"/>
                                      </p:to>
                                    </p:set>
                                    <p:animEffect transition="in" filter="wipe(left)">
                                      <p:cBhvr>
                                        <p:cTn id="37" dur="500"/>
                                        <p:tgtEl>
                                          <p:spTgt spid="4">
                                            <p:graphicEl>
                                              <a:chart seriesIdx="5" categoryIdx="-4" bldStep="series"/>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Chart bld="series"/>
        </p:bldSub>
      </p:bldGraphic>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96B51BB-644F-2B4A-DEBA-E40FE372489E}"/>
              </a:ext>
            </a:extLst>
          </p:cNvPr>
          <p:cNvSpPr>
            <a:spLocks noGrp="1"/>
          </p:cNvSpPr>
          <p:nvPr>
            <p:ph type="title"/>
          </p:nvPr>
        </p:nvSpPr>
        <p:spPr>
          <a:xfrm>
            <a:off x="503349" y="268534"/>
            <a:ext cx="11090424" cy="1325563"/>
          </a:xfrm>
        </p:spPr>
        <p:txBody>
          <a:bodyPr>
            <a:normAutofit/>
          </a:bodyPr>
          <a:lstStyle/>
          <a:p>
            <a:r>
              <a:rPr lang="en-US" sz="3200" dirty="0">
                <a:latin typeface="Aptos Display" panose="020B0004020202020204" pitchFamily="34" charset="0"/>
              </a:rPr>
              <a:t>A sudden increase in concern about immigration levels after 2022</a:t>
            </a:r>
            <a:endParaRPr lang="en-US" sz="3200" i="1" dirty="0">
              <a:latin typeface="Aptos Display" panose="020B0004020202020204" pitchFamily="34" charset="0"/>
            </a:endParaRPr>
          </a:p>
        </p:txBody>
      </p:sp>
      <p:graphicFrame>
        <p:nvGraphicFramePr>
          <p:cNvPr id="8" name="Chart 7">
            <a:extLst>
              <a:ext uri="{FF2B5EF4-FFF2-40B4-BE49-F238E27FC236}">
                <a16:creationId xmlns:a16="http://schemas.microsoft.com/office/drawing/2014/main" id="{8739732F-740A-29B8-B8F0-0CC0FF4C12E3}"/>
              </a:ext>
            </a:extLst>
          </p:cNvPr>
          <p:cNvGraphicFramePr/>
          <p:nvPr>
            <p:extLst>
              <p:ext uri="{D42A27DB-BD31-4B8C-83A1-F6EECF244321}">
                <p14:modId xmlns:p14="http://schemas.microsoft.com/office/powerpoint/2010/main" val="3473919577"/>
              </p:ext>
            </p:extLst>
          </p:nvPr>
        </p:nvGraphicFramePr>
        <p:xfrm>
          <a:off x="451999" y="1392072"/>
          <a:ext cx="11288002" cy="4995080"/>
        </p:xfrm>
        <a:graphic>
          <a:graphicData uri="http://schemas.openxmlformats.org/drawingml/2006/chart">
            <c:chart xmlns:c="http://schemas.openxmlformats.org/drawingml/2006/chart" xmlns:r="http://schemas.openxmlformats.org/officeDocument/2006/relationships" r:id="rId3"/>
          </a:graphicData>
        </a:graphic>
      </p:graphicFrame>
      <p:sp>
        <p:nvSpPr>
          <p:cNvPr id="2" name="TextBox 1">
            <a:extLst>
              <a:ext uri="{FF2B5EF4-FFF2-40B4-BE49-F238E27FC236}">
                <a16:creationId xmlns:a16="http://schemas.microsoft.com/office/drawing/2014/main" id="{0FEC8706-5B3E-01F1-9952-58D00D770B29}"/>
              </a:ext>
            </a:extLst>
          </p:cNvPr>
          <p:cNvSpPr txBox="1"/>
          <p:nvPr/>
        </p:nvSpPr>
        <p:spPr>
          <a:xfrm>
            <a:off x="1374681" y="6447860"/>
            <a:ext cx="4409432" cy="276999"/>
          </a:xfrm>
          <a:prstGeom prst="rect">
            <a:avLst/>
          </a:prstGeom>
          <a:noFill/>
        </p:spPr>
        <p:txBody>
          <a:bodyPr wrap="square">
            <a:spAutoFit/>
          </a:bodyPr>
          <a:lstStyle/>
          <a:p>
            <a:r>
              <a:rPr lang="en-US" sz="1200" i="1" kern="0" dirty="0">
                <a:solidFill>
                  <a:srgbClr val="000000"/>
                </a:solidFill>
                <a:effectLst/>
                <a:latin typeface="Aptos" panose="020B0004020202020204" pitchFamily="34" charset="0"/>
                <a:ea typeface="Times New Roman" panose="02020603050405020304" pitchFamily="18" charset="0"/>
              </a:rPr>
              <a:t>Source: Environics Institute / Focus Canada</a:t>
            </a:r>
            <a:endParaRPr lang="en-CA" sz="1000" i="1" dirty="0">
              <a:latin typeface="Aptos" panose="020B0004020202020204" pitchFamily="34" charset="0"/>
            </a:endParaRPr>
          </a:p>
        </p:txBody>
      </p:sp>
    </p:spTree>
    <p:extLst>
      <p:ext uri="{BB962C8B-B14F-4D97-AF65-F5344CB8AC3E}">
        <p14:creationId xmlns:p14="http://schemas.microsoft.com/office/powerpoint/2010/main" val="12688563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8B9C0077-8ACF-5149-9E3B-8D3D744F37D7}"/>
              </a:ext>
            </a:extLst>
          </p:cNvPr>
          <p:cNvSpPr>
            <a:spLocks noGrp="1"/>
          </p:cNvSpPr>
          <p:nvPr>
            <p:ph type="title"/>
          </p:nvPr>
        </p:nvSpPr>
        <p:spPr>
          <a:xfrm>
            <a:off x="452000" y="144409"/>
            <a:ext cx="10515600" cy="1085302"/>
          </a:xfrm>
        </p:spPr>
        <p:txBody>
          <a:bodyPr>
            <a:noAutofit/>
          </a:bodyPr>
          <a:lstStyle/>
          <a:p>
            <a:r>
              <a:rPr lang="en-US" sz="3200" b="0" dirty="0">
                <a:latin typeface="+mj-lt"/>
              </a:rPr>
              <a:t>Rethinking our relationship with our “closest ally”</a:t>
            </a:r>
            <a:endParaRPr lang="en-US" sz="6000" b="0" dirty="0">
              <a:latin typeface="+mj-lt"/>
            </a:endParaRPr>
          </a:p>
        </p:txBody>
      </p:sp>
      <p:graphicFrame>
        <p:nvGraphicFramePr>
          <p:cNvPr id="4" name="Chart 3">
            <a:extLst>
              <a:ext uri="{FF2B5EF4-FFF2-40B4-BE49-F238E27FC236}">
                <a16:creationId xmlns:a16="http://schemas.microsoft.com/office/drawing/2014/main" id="{A929FD17-3D33-443C-BBF7-55A8E1403EAD}"/>
              </a:ext>
            </a:extLst>
          </p:cNvPr>
          <p:cNvGraphicFramePr/>
          <p:nvPr>
            <p:extLst>
              <p:ext uri="{D42A27DB-BD31-4B8C-83A1-F6EECF244321}">
                <p14:modId xmlns:p14="http://schemas.microsoft.com/office/powerpoint/2010/main" val="1672423816"/>
              </p:ext>
            </p:extLst>
          </p:nvPr>
        </p:nvGraphicFramePr>
        <p:xfrm>
          <a:off x="452000" y="1179262"/>
          <a:ext cx="11329999" cy="5227844"/>
        </p:xfrm>
        <a:graphic>
          <a:graphicData uri="http://schemas.openxmlformats.org/drawingml/2006/chart">
            <c:chart xmlns:c="http://schemas.openxmlformats.org/drawingml/2006/chart" xmlns:r="http://schemas.openxmlformats.org/officeDocument/2006/relationships" r:id="rId3"/>
          </a:graphicData>
        </a:graphic>
      </p:graphicFrame>
      <p:sp>
        <p:nvSpPr>
          <p:cNvPr id="2" name="TextBox 1">
            <a:extLst>
              <a:ext uri="{FF2B5EF4-FFF2-40B4-BE49-F238E27FC236}">
                <a16:creationId xmlns:a16="http://schemas.microsoft.com/office/drawing/2014/main" id="{160DA60D-EE85-BCDC-E2B9-8F1912668572}"/>
              </a:ext>
            </a:extLst>
          </p:cNvPr>
          <p:cNvSpPr txBox="1"/>
          <p:nvPr/>
        </p:nvSpPr>
        <p:spPr>
          <a:xfrm>
            <a:off x="1374681" y="6447860"/>
            <a:ext cx="4409432" cy="276999"/>
          </a:xfrm>
          <a:prstGeom prst="rect">
            <a:avLst/>
          </a:prstGeom>
          <a:noFill/>
        </p:spPr>
        <p:txBody>
          <a:bodyPr wrap="square">
            <a:spAutoFit/>
          </a:bodyPr>
          <a:lstStyle/>
          <a:p>
            <a:r>
              <a:rPr lang="en-US" sz="1200" i="1" kern="0" dirty="0">
                <a:solidFill>
                  <a:srgbClr val="000000"/>
                </a:solidFill>
                <a:effectLst/>
                <a:latin typeface="Aptos" panose="020B0004020202020204" pitchFamily="34" charset="0"/>
                <a:ea typeface="Times New Roman" panose="02020603050405020304" pitchFamily="18" charset="0"/>
              </a:rPr>
              <a:t>Source: Environics Institute / Focus Canada</a:t>
            </a:r>
            <a:endParaRPr lang="en-CA" sz="1000" i="1" dirty="0">
              <a:latin typeface="Aptos" panose="020B0004020202020204" pitchFamily="34" charset="0"/>
            </a:endParaRPr>
          </a:p>
        </p:txBody>
      </p:sp>
    </p:spTree>
    <p:extLst>
      <p:ext uri="{BB962C8B-B14F-4D97-AF65-F5344CB8AC3E}">
        <p14:creationId xmlns:p14="http://schemas.microsoft.com/office/powerpoint/2010/main" val="1215666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A5DD79-B503-525F-B384-D4E352511CD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98B2A1F-7F18-13E2-25D3-15FFAFCE63D4}"/>
              </a:ext>
            </a:extLst>
          </p:cNvPr>
          <p:cNvSpPr>
            <a:spLocks noGrp="1"/>
          </p:cNvSpPr>
          <p:nvPr>
            <p:ph type="title"/>
          </p:nvPr>
        </p:nvSpPr>
        <p:spPr/>
        <p:txBody>
          <a:bodyPr>
            <a:normAutofit/>
          </a:bodyPr>
          <a:lstStyle/>
          <a:p>
            <a:r>
              <a:rPr lang="en-US" sz="3200" dirty="0"/>
              <a:t>And other changes in attitudes are unfolding “beneath the surface”</a:t>
            </a:r>
          </a:p>
        </p:txBody>
      </p:sp>
      <p:graphicFrame>
        <p:nvGraphicFramePr>
          <p:cNvPr id="6" name="Content Placeholder 5">
            <a:extLst>
              <a:ext uri="{FF2B5EF4-FFF2-40B4-BE49-F238E27FC236}">
                <a16:creationId xmlns:a16="http://schemas.microsoft.com/office/drawing/2014/main" id="{5CD563A7-B9F4-5340-B73B-D76C8A851C04}"/>
              </a:ext>
            </a:extLst>
          </p:cNvPr>
          <p:cNvGraphicFramePr>
            <a:graphicFrameLocks noGrp="1"/>
          </p:cNvGraphicFramePr>
          <p:nvPr>
            <p:ph idx="1"/>
            <p:extLst>
              <p:ext uri="{D42A27DB-BD31-4B8C-83A1-F6EECF244321}">
                <p14:modId xmlns:p14="http://schemas.microsoft.com/office/powerpoint/2010/main" val="2910714826"/>
              </p:ext>
            </p:extLst>
          </p:nvPr>
        </p:nvGraphicFramePr>
        <p:xfrm>
          <a:off x="838200" y="1497496"/>
          <a:ext cx="10515600" cy="4679467"/>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a:extLst>
              <a:ext uri="{FF2B5EF4-FFF2-40B4-BE49-F238E27FC236}">
                <a16:creationId xmlns:a16="http://schemas.microsoft.com/office/drawing/2014/main" id="{9EBED169-5403-7CE4-8BC9-378C825F9ED4}"/>
              </a:ext>
            </a:extLst>
          </p:cNvPr>
          <p:cNvSpPr txBox="1"/>
          <p:nvPr/>
        </p:nvSpPr>
        <p:spPr>
          <a:xfrm>
            <a:off x="1374681" y="6447860"/>
            <a:ext cx="4409432" cy="276999"/>
          </a:xfrm>
          <a:prstGeom prst="rect">
            <a:avLst/>
          </a:prstGeom>
          <a:noFill/>
        </p:spPr>
        <p:txBody>
          <a:bodyPr wrap="square">
            <a:spAutoFit/>
          </a:bodyPr>
          <a:lstStyle/>
          <a:p>
            <a:r>
              <a:rPr lang="en-US" sz="1200" i="1" kern="0" dirty="0">
                <a:solidFill>
                  <a:srgbClr val="000000"/>
                </a:solidFill>
                <a:effectLst/>
                <a:latin typeface="Aptos" panose="020B0004020202020204" pitchFamily="34" charset="0"/>
                <a:ea typeface="Times New Roman" panose="02020603050405020304" pitchFamily="18" charset="0"/>
              </a:rPr>
              <a:t>Source: Environics Institute / </a:t>
            </a:r>
            <a:r>
              <a:rPr lang="en-US" sz="1200" i="1" kern="0" dirty="0" err="1">
                <a:solidFill>
                  <a:srgbClr val="000000"/>
                </a:solidFill>
                <a:effectLst/>
                <a:latin typeface="Aptos" panose="020B0004020202020204" pitchFamily="34" charset="0"/>
                <a:ea typeface="Times New Roman" panose="02020603050405020304" pitchFamily="18" charset="0"/>
              </a:rPr>
              <a:t>AmericasBarometer</a:t>
            </a:r>
            <a:endParaRPr lang="en-CA" sz="1000" i="1" dirty="0">
              <a:latin typeface="Aptos" panose="020B0004020202020204" pitchFamily="34" charset="0"/>
            </a:endParaRPr>
          </a:p>
        </p:txBody>
      </p:sp>
    </p:spTree>
    <p:extLst>
      <p:ext uri="{BB962C8B-B14F-4D97-AF65-F5344CB8AC3E}">
        <p14:creationId xmlns:p14="http://schemas.microsoft.com/office/powerpoint/2010/main" val="9164851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6">
                                            <p:graphicEl>
                                              <a:chart seriesIdx="-3" categoryIdx="-3" bldStep="gridLegend"/>
                                            </p:graphicEl>
                                          </p:spTgt>
                                        </p:tgtEl>
                                        <p:attrNameLst>
                                          <p:attrName>style.visibility</p:attrName>
                                        </p:attrNameLst>
                                      </p:cBhvr>
                                      <p:to>
                                        <p:strVal val="visible"/>
                                      </p:to>
                                    </p:set>
                                    <p:animEffect transition="in" filter="fade">
                                      <p:cBhvr>
                                        <p:cTn id="7" dur="1000"/>
                                        <p:tgtEl>
                                          <p:spTgt spid="6">
                                            <p:graphicEl>
                                              <a:chart seriesIdx="-3" categoryIdx="-3" bldStep="gridLegend"/>
                                            </p:graphicEl>
                                          </p:spTgt>
                                        </p:tgtEl>
                                      </p:cBhvr>
                                    </p:animEffect>
                                    <p:anim calcmode="lin" valueType="num">
                                      <p:cBhvr>
                                        <p:cTn id="8" dur="1000" fill="hold"/>
                                        <p:tgtEl>
                                          <p:spTgt spid="6">
                                            <p:graphicEl>
                                              <a:chart seriesIdx="-3" categoryIdx="-3" bldStep="gridLegend"/>
                                            </p:graphicEl>
                                          </p:spTgt>
                                        </p:tgtEl>
                                        <p:attrNameLst>
                                          <p:attrName>ppt_x</p:attrName>
                                        </p:attrNameLst>
                                      </p:cBhvr>
                                      <p:tavLst>
                                        <p:tav tm="0">
                                          <p:val>
                                            <p:strVal val="#ppt_x"/>
                                          </p:val>
                                        </p:tav>
                                        <p:tav tm="100000">
                                          <p:val>
                                            <p:strVal val="#ppt_x"/>
                                          </p:val>
                                        </p:tav>
                                      </p:tavLst>
                                    </p:anim>
                                    <p:anim calcmode="lin" valueType="num">
                                      <p:cBhvr>
                                        <p:cTn id="9" dur="1000" fill="hold"/>
                                        <p:tgtEl>
                                          <p:spTgt spid="6">
                                            <p:graphicEl>
                                              <a:chart seriesIdx="-3" categoryIdx="-3" bldStep="gridLegend"/>
                                            </p:graphic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6">
                                            <p:graphicEl>
                                              <a:chart seriesIdx="0" categoryIdx="-4" bldStep="series"/>
                                            </p:graphicEl>
                                          </p:spTgt>
                                        </p:tgtEl>
                                        <p:attrNameLst>
                                          <p:attrName>style.visibility</p:attrName>
                                        </p:attrNameLst>
                                      </p:cBhvr>
                                      <p:to>
                                        <p:strVal val="visible"/>
                                      </p:to>
                                    </p:set>
                                    <p:animEffect transition="in" filter="fade">
                                      <p:cBhvr>
                                        <p:cTn id="14" dur="1000"/>
                                        <p:tgtEl>
                                          <p:spTgt spid="6">
                                            <p:graphicEl>
                                              <a:chart seriesIdx="0" categoryIdx="-4" bldStep="series"/>
                                            </p:graphicEl>
                                          </p:spTgt>
                                        </p:tgtEl>
                                      </p:cBhvr>
                                    </p:animEffect>
                                    <p:anim calcmode="lin" valueType="num">
                                      <p:cBhvr>
                                        <p:cTn id="15" dur="1000" fill="hold"/>
                                        <p:tgtEl>
                                          <p:spTgt spid="6">
                                            <p:graphicEl>
                                              <a:chart seriesIdx="0" categoryIdx="-4" bldStep="series"/>
                                            </p:graphicEl>
                                          </p:spTgt>
                                        </p:tgtEl>
                                        <p:attrNameLst>
                                          <p:attrName>ppt_x</p:attrName>
                                        </p:attrNameLst>
                                      </p:cBhvr>
                                      <p:tavLst>
                                        <p:tav tm="0">
                                          <p:val>
                                            <p:strVal val="#ppt_x"/>
                                          </p:val>
                                        </p:tav>
                                        <p:tav tm="100000">
                                          <p:val>
                                            <p:strVal val="#ppt_x"/>
                                          </p:val>
                                        </p:tav>
                                      </p:tavLst>
                                    </p:anim>
                                    <p:anim calcmode="lin" valueType="num">
                                      <p:cBhvr>
                                        <p:cTn id="16" dur="1000" fill="hold"/>
                                        <p:tgtEl>
                                          <p:spTgt spid="6">
                                            <p:graphicEl>
                                              <a:chart seriesIdx="0" categoryIdx="-4" bldStep="series"/>
                                            </p:graphic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6">
                                            <p:graphicEl>
                                              <a:chart seriesIdx="1" categoryIdx="-4" bldStep="series"/>
                                            </p:graphicEl>
                                          </p:spTgt>
                                        </p:tgtEl>
                                        <p:attrNameLst>
                                          <p:attrName>style.visibility</p:attrName>
                                        </p:attrNameLst>
                                      </p:cBhvr>
                                      <p:to>
                                        <p:strVal val="visible"/>
                                      </p:to>
                                    </p:set>
                                    <p:animEffect transition="in" filter="fade">
                                      <p:cBhvr>
                                        <p:cTn id="21" dur="1000"/>
                                        <p:tgtEl>
                                          <p:spTgt spid="6">
                                            <p:graphicEl>
                                              <a:chart seriesIdx="1" categoryIdx="-4" bldStep="series"/>
                                            </p:graphicEl>
                                          </p:spTgt>
                                        </p:tgtEl>
                                      </p:cBhvr>
                                    </p:animEffect>
                                    <p:anim calcmode="lin" valueType="num">
                                      <p:cBhvr>
                                        <p:cTn id="22" dur="1000" fill="hold"/>
                                        <p:tgtEl>
                                          <p:spTgt spid="6">
                                            <p:graphicEl>
                                              <a:chart seriesIdx="1" categoryIdx="-4" bldStep="series"/>
                                            </p:graphicEl>
                                          </p:spTgt>
                                        </p:tgtEl>
                                        <p:attrNameLst>
                                          <p:attrName>ppt_x</p:attrName>
                                        </p:attrNameLst>
                                      </p:cBhvr>
                                      <p:tavLst>
                                        <p:tav tm="0">
                                          <p:val>
                                            <p:strVal val="#ppt_x"/>
                                          </p:val>
                                        </p:tav>
                                        <p:tav tm="100000">
                                          <p:val>
                                            <p:strVal val="#ppt_x"/>
                                          </p:val>
                                        </p:tav>
                                      </p:tavLst>
                                    </p:anim>
                                    <p:anim calcmode="lin" valueType="num">
                                      <p:cBhvr>
                                        <p:cTn id="23" dur="1000" fill="hold"/>
                                        <p:tgtEl>
                                          <p:spTgt spid="6">
                                            <p:graphicEl>
                                              <a:chart seriesIdx="1" categoryIdx="-4" bldStep="series"/>
                                            </p:graphic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7" presetClass="entr" presetSubtype="0" fill="hold" grpId="0" nodeType="clickEffect">
                                  <p:stCondLst>
                                    <p:cond delay="0"/>
                                  </p:stCondLst>
                                  <p:childTnLst>
                                    <p:set>
                                      <p:cBhvr>
                                        <p:cTn id="27" dur="1" fill="hold">
                                          <p:stCondLst>
                                            <p:cond delay="0"/>
                                          </p:stCondLst>
                                        </p:cTn>
                                        <p:tgtEl>
                                          <p:spTgt spid="6">
                                            <p:graphicEl>
                                              <a:chart seriesIdx="2" categoryIdx="-4" bldStep="series"/>
                                            </p:graphicEl>
                                          </p:spTgt>
                                        </p:tgtEl>
                                        <p:attrNameLst>
                                          <p:attrName>style.visibility</p:attrName>
                                        </p:attrNameLst>
                                      </p:cBhvr>
                                      <p:to>
                                        <p:strVal val="visible"/>
                                      </p:to>
                                    </p:set>
                                    <p:animEffect transition="in" filter="fade">
                                      <p:cBhvr>
                                        <p:cTn id="28" dur="1000"/>
                                        <p:tgtEl>
                                          <p:spTgt spid="6">
                                            <p:graphicEl>
                                              <a:chart seriesIdx="2" categoryIdx="-4" bldStep="series"/>
                                            </p:graphicEl>
                                          </p:spTgt>
                                        </p:tgtEl>
                                      </p:cBhvr>
                                    </p:animEffect>
                                    <p:anim calcmode="lin" valueType="num">
                                      <p:cBhvr>
                                        <p:cTn id="29" dur="1000" fill="hold"/>
                                        <p:tgtEl>
                                          <p:spTgt spid="6">
                                            <p:graphicEl>
                                              <a:chart seriesIdx="2" categoryIdx="-4" bldStep="series"/>
                                            </p:graphicEl>
                                          </p:spTgt>
                                        </p:tgtEl>
                                        <p:attrNameLst>
                                          <p:attrName>ppt_x</p:attrName>
                                        </p:attrNameLst>
                                      </p:cBhvr>
                                      <p:tavLst>
                                        <p:tav tm="0">
                                          <p:val>
                                            <p:strVal val="#ppt_x"/>
                                          </p:val>
                                        </p:tav>
                                        <p:tav tm="100000">
                                          <p:val>
                                            <p:strVal val="#ppt_x"/>
                                          </p:val>
                                        </p:tav>
                                      </p:tavLst>
                                    </p:anim>
                                    <p:anim calcmode="lin" valueType="num">
                                      <p:cBhvr>
                                        <p:cTn id="30" dur="1000" fill="hold"/>
                                        <p:tgtEl>
                                          <p:spTgt spid="6">
                                            <p:graphicEl>
                                              <a:chart seriesIdx="2" categoryIdx="-4" bldStep="series"/>
                                            </p:graphic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7" presetClass="entr" presetSubtype="0" fill="hold" grpId="0" nodeType="clickEffect">
                                  <p:stCondLst>
                                    <p:cond delay="0"/>
                                  </p:stCondLst>
                                  <p:childTnLst>
                                    <p:set>
                                      <p:cBhvr>
                                        <p:cTn id="34" dur="1" fill="hold">
                                          <p:stCondLst>
                                            <p:cond delay="0"/>
                                          </p:stCondLst>
                                        </p:cTn>
                                        <p:tgtEl>
                                          <p:spTgt spid="6">
                                            <p:graphicEl>
                                              <a:chart seriesIdx="3" categoryIdx="-4" bldStep="series"/>
                                            </p:graphicEl>
                                          </p:spTgt>
                                        </p:tgtEl>
                                        <p:attrNameLst>
                                          <p:attrName>style.visibility</p:attrName>
                                        </p:attrNameLst>
                                      </p:cBhvr>
                                      <p:to>
                                        <p:strVal val="visible"/>
                                      </p:to>
                                    </p:set>
                                    <p:animEffect transition="in" filter="fade">
                                      <p:cBhvr>
                                        <p:cTn id="35" dur="1000"/>
                                        <p:tgtEl>
                                          <p:spTgt spid="6">
                                            <p:graphicEl>
                                              <a:chart seriesIdx="3" categoryIdx="-4" bldStep="series"/>
                                            </p:graphicEl>
                                          </p:spTgt>
                                        </p:tgtEl>
                                      </p:cBhvr>
                                    </p:animEffect>
                                    <p:anim calcmode="lin" valueType="num">
                                      <p:cBhvr>
                                        <p:cTn id="36" dur="1000" fill="hold"/>
                                        <p:tgtEl>
                                          <p:spTgt spid="6">
                                            <p:graphicEl>
                                              <a:chart seriesIdx="3" categoryIdx="-4" bldStep="series"/>
                                            </p:graphicEl>
                                          </p:spTgt>
                                        </p:tgtEl>
                                        <p:attrNameLst>
                                          <p:attrName>ppt_x</p:attrName>
                                        </p:attrNameLst>
                                      </p:cBhvr>
                                      <p:tavLst>
                                        <p:tav tm="0">
                                          <p:val>
                                            <p:strVal val="#ppt_x"/>
                                          </p:val>
                                        </p:tav>
                                        <p:tav tm="100000">
                                          <p:val>
                                            <p:strVal val="#ppt_x"/>
                                          </p:val>
                                        </p:tav>
                                      </p:tavLst>
                                    </p:anim>
                                    <p:anim calcmode="lin" valueType="num">
                                      <p:cBhvr>
                                        <p:cTn id="37" dur="1000" fill="hold"/>
                                        <p:tgtEl>
                                          <p:spTgt spid="6">
                                            <p:graphicEl>
                                              <a:chart seriesIdx="3" categoryIdx="-4" bldStep="series"/>
                                            </p:graphic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7" presetClass="entr" presetSubtype="0" fill="hold" grpId="0" nodeType="clickEffect">
                                  <p:stCondLst>
                                    <p:cond delay="0"/>
                                  </p:stCondLst>
                                  <p:childTnLst>
                                    <p:set>
                                      <p:cBhvr>
                                        <p:cTn id="41" dur="1" fill="hold">
                                          <p:stCondLst>
                                            <p:cond delay="0"/>
                                          </p:stCondLst>
                                        </p:cTn>
                                        <p:tgtEl>
                                          <p:spTgt spid="6">
                                            <p:graphicEl>
                                              <a:chart seriesIdx="4" categoryIdx="-4" bldStep="series"/>
                                            </p:graphicEl>
                                          </p:spTgt>
                                        </p:tgtEl>
                                        <p:attrNameLst>
                                          <p:attrName>style.visibility</p:attrName>
                                        </p:attrNameLst>
                                      </p:cBhvr>
                                      <p:to>
                                        <p:strVal val="visible"/>
                                      </p:to>
                                    </p:set>
                                    <p:animEffect transition="in" filter="fade">
                                      <p:cBhvr>
                                        <p:cTn id="42" dur="1000"/>
                                        <p:tgtEl>
                                          <p:spTgt spid="6">
                                            <p:graphicEl>
                                              <a:chart seriesIdx="4" categoryIdx="-4" bldStep="series"/>
                                            </p:graphicEl>
                                          </p:spTgt>
                                        </p:tgtEl>
                                      </p:cBhvr>
                                    </p:animEffect>
                                    <p:anim calcmode="lin" valueType="num">
                                      <p:cBhvr>
                                        <p:cTn id="43" dur="1000" fill="hold"/>
                                        <p:tgtEl>
                                          <p:spTgt spid="6">
                                            <p:graphicEl>
                                              <a:chart seriesIdx="4" categoryIdx="-4" bldStep="series"/>
                                            </p:graphicEl>
                                          </p:spTgt>
                                        </p:tgtEl>
                                        <p:attrNameLst>
                                          <p:attrName>ppt_x</p:attrName>
                                        </p:attrNameLst>
                                      </p:cBhvr>
                                      <p:tavLst>
                                        <p:tav tm="0">
                                          <p:val>
                                            <p:strVal val="#ppt_x"/>
                                          </p:val>
                                        </p:tav>
                                        <p:tav tm="100000">
                                          <p:val>
                                            <p:strVal val="#ppt_x"/>
                                          </p:val>
                                        </p:tav>
                                      </p:tavLst>
                                    </p:anim>
                                    <p:anim calcmode="lin" valueType="num">
                                      <p:cBhvr>
                                        <p:cTn id="44" dur="1000" fill="hold"/>
                                        <p:tgtEl>
                                          <p:spTgt spid="6">
                                            <p:graphicEl>
                                              <a:chart seriesIdx="4" categoryIdx="-4" bldStep="series"/>
                                            </p:graphic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7" presetClass="entr" presetSubtype="0" fill="hold" grpId="0" nodeType="clickEffect">
                                  <p:stCondLst>
                                    <p:cond delay="0"/>
                                  </p:stCondLst>
                                  <p:childTnLst>
                                    <p:set>
                                      <p:cBhvr>
                                        <p:cTn id="48" dur="1" fill="hold">
                                          <p:stCondLst>
                                            <p:cond delay="0"/>
                                          </p:stCondLst>
                                        </p:cTn>
                                        <p:tgtEl>
                                          <p:spTgt spid="6">
                                            <p:graphicEl>
                                              <a:chart seriesIdx="5" categoryIdx="-4" bldStep="series"/>
                                            </p:graphicEl>
                                          </p:spTgt>
                                        </p:tgtEl>
                                        <p:attrNameLst>
                                          <p:attrName>style.visibility</p:attrName>
                                        </p:attrNameLst>
                                      </p:cBhvr>
                                      <p:to>
                                        <p:strVal val="visible"/>
                                      </p:to>
                                    </p:set>
                                    <p:animEffect transition="in" filter="fade">
                                      <p:cBhvr>
                                        <p:cTn id="49" dur="1000"/>
                                        <p:tgtEl>
                                          <p:spTgt spid="6">
                                            <p:graphicEl>
                                              <a:chart seriesIdx="5" categoryIdx="-4" bldStep="series"/>
                                            </p:graphicEl>
                                          </p:spTgt>
                                        </p:tgtEl>
                                      </p:cBhvr>
                                    </p:animEffect>
                                    <p:anim calcmode="lin" valueType="num">
                                      <p:cBhvr>
                                        <p:cTn id="50" dur="1000" fill="hold"/>
                                        <p:tgtEl>
                                          <p:spTgt spid="6">
                                            <p:graphicEl>
                                              <a:chart seriesIdx="5" categoryIdx="-4" bldStep="series"/>
                                            </p:graphicEl>
                                          </p:spTgt>
                                        </p:tgtEl>
                                        <p:attrNameLst>
                                          <p:attrName>ppt_x</p:attrName>
                                        </p:attrNameLst>
                                      </p:cBhvr>
                                      <p:tavLst>
                                        <p:tav tm="0">
                                          <p:val>
                                            <p:strVal val="#ppt_x"/>
                                          </p:val>
                                        </p:tav>
                                        <p:tav tm="100000">
                                          <p:val>
                                            <p:strVal val="#ppt_x"/>
                                          </p:val>
                                        </p:tav>
                                      </p:tavLst>
                                    </p:anim>
                                    <p:anim calcmode="lin" valueType="num">
                                      <p:cBhvr>
                                        <p:cTn id="51" dur="1000" fill="hold"/>
                                        <p:tgtEl>
                                          <p:spTgt spid="6">
                                            <p:graphicEl>
                                              <a:chart seriesIdx="5" categoryIdx="-4" bldStep="series"/>
                                            </p:graphic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Sub>
          <a:bldChart bld="series"/>
        </p:bldSub>
      </p:bldGraphic>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BB63F4-2C40-CF7A-D8EF-0FD6CAD5BC44}"/>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BFAC0ED6-3B57-0101-C30F-48AF73C4B84B}"/>
              </a:ext>
            </a:extLst>
          </p:cNvPr>
          <p:cNvSpPr>
            <a:spLocks noGrp="1"/>
          </p:cNvSpPr>
          <p:nvPr>
            <p:ph type="title"/>
          </p:nvPr>
        </p:nvSpPr>
        <p:spPr/>
        <p:txBody>
          <a:bodyPr>
            <a:normAutofit/>
          </a:bodyPr>
          <a:lstStyle/>
          <a:p>
            <a:r>
              <a:rPr lang="en-US" sz="4400" dirty="0"/>
              <a:t>Canadians and democracy</a:t>
            </a:r>
          </a:p>
        </p:txBody>
      </p:sp>
      <p:sp>
        <p:nvSpPr>
          <p:cNvPr id="5" name="Text Placeholder 4">
            <a:extLst>
              <a:ext uri="{FF2B5EF4-FFF2-40B4-BE49-F238E27FC236}">
                <a16:creationId xmlns:a16="http://schemas.microsoft.com/office/drawing/2014/main" id="{A5B8AE08-C97B-8E10-FFCA-5771D90DC819}"/>
              </a:ext>
            </a:extLst>
          </p:cNvPr>
          <p:cNvSpPr>
            <a:spLocks noGrp="1"/>
          </p:cNvSpPr>
          <p:nvPr>
            <p:ph type="body" idx="1"/>
          </p:nvPr>
        </p:nvSpPr>
        <p:spPr/>
        <p:txBody>
          <a:bodyPr/>
          <a:lstStyle/>
          <a:p>
            <a:r>
              <a:rPr lang="en-US" dirty="0"/>
              <a:t>Part 2</a:t>
            </a:r>
          </a:p>
        </p:txBody>
      </p:sp>
    </p:spTree>
    <p:extLst>
      <p:ext uri="{BB962C8B-B14F-4D97-AF65-F5344CB8AC3E}">
        <p14:creationId xmlns:p14="http://schemas.microsoft.com/office/powerpoint/2010/main" val="24492405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8631E5D-2852-5F6E-E11C-E6733D12A51F}"/>
              </a:ext>
            </a:extLst>
          </p:cNvPr>
          <p:cNvSpPr>
            <a:spLocks noGrp="1"/>
          </p:cNvSpPr>
          <p:nvPr>
            <p:ph type="title"/>
          </p:nvPr>
        </p:nvSpPr>
        <p:spPr>
          <a:xfrm>
            <a:off x="783265" y="268938"/>
            <a:ext cx="10515600" cy="996574"/>
          </a:xfrm>
        </p:spPr>
        <p:txBody>
          <a:bodyPr>
            <a:noAutofit/>
          </a:bodyPr>
          <a:lstStyle/>
          <a:p>
            <a:r>
              <a:rPr lang="en-US" sz="2800" kern="0" dirty="0">
                <a:effectLst/>
                <a:latin typeface="+mn-lt"/>
                <a:ea typeface="SimSun" panose="02010600030101010101" pitchFamily="2" charset="-122"/>
              </a:rPr>
              <a:t>Satisfaction with the way democracy works in Canada</a:t>
            </a:r>
            <a:br>
              <a:rPr lang="en-US" sz="2800" kern="0" dirty="0">
                <a:effectLst/>
                <a:latin typeface="+mn-lt"/>
                <a:ea typeface="SimSun" panose="02010600030101010101" pitchFamily="2" charset="-122"/>
              </a:rPr>
            </a:br>
            <a:r>
              <a:rPr lang="en-US" sz="2000" i="1" kern="0" dirty="0">
                <a:effectLst/>
                <a:latin typeface="+mn-lt"/>
                <a:ea typeface="SimSun" panose="02010600030101010101" pitchFamily="2" charset="-122"/>
              </a:rPr>
              <a:t>2010 - 2025</a:t>
            </a:r>
            <a:endParaRPr lang="en-CA" sz="2800" b="1" i="1" dirty="0">
              <a:latin typeface="+mn-lt"/>
            </a:endParaRPr>
          </a:p>
        </p:txBody>
      </p:sp>
      <p:graphicFrame>
        <p:nvGraphicFramePr>
          <p:cNvPr id="12" name="Content Placeholder 11">
            <a:extLst>
              <a:ext uri="{FF2B5EF4-FFF2-40B4-BE49-F238E27FC236}">
                <a16:creationId xmlns:a16="http://schemas.microsoft.com/office/drawing/2014/main" id="{B7F1331E-ED04-FE5A-5CAD-1954E25A5BE3}"/>
              </a:ext>
            </a:extLst>
          </p:cNvPr>
          <p:cNvGraphicFramePr>
            <a:graphicFrameLocks noGrp="1"/>
          </p:cNvGraphicFramePr>
          <p:nvPr>
            <p:ph sz="half" idx="2"/>
          </p:nvPr>
        </p:nvGraphicFramePr>
        <p:xfrm>
          <a:off x="838200" y="1361700"/>
          <a:ext cx="10460665" cy="4351338"/>
        </p:xfrm>
        <a:graphic>
          <a:graphicData uri="http://schemas.openxmlformats.org/drawingml/2006/chart">
            <c:chart xmlns:c="http://schemas.openxmlformats.org/drawingml/2006/chart" xmlns:r="http://schemas.openxmlformats.org/officeDocument/2006/relationships" r:id="rId2"/>
          </a:graphicData>
        </a:graphic>
      </p:graphicFrame>
      <p:sp>
        <p:nvSpPr>
          <p:cNvPr id="14" name="TextBox 13">
            <a:extLst>
              <a:ext uri="{FF2B5EF4-FFF2-40B4-BE49-F238E27FC236}">
                <a16:creationId xmlns:a16="http://schemas.microsoft.com/office/drawing/2014/main" id="{20B62A47-46A8-D2BC-B0F4-8DF35C8C226F}"/>
              </a:ext>
            </a:extLst>
          </p:cNvPr>
          <p:cNvSpPr txBox="1"/>
          <p:nvPr/>
        </p:nvSpPr>
        <p:spPr>
          <a:xfrm>
            <a:off x="838200" y="5905414"/>
            <a:ext cx="10515600" cy="523220"/>
          </a:xfrm>
          <a:prstGeom prst="rect">
            <a:avLst/>
          </a:prstGeom>
          <a:noFill/>
        </p:spPr>
        <p:txBody>
          <a:bodyPr wrap="square">
            <a:spAutoFit/>
          </a:bodyPr>
          <a:lstStyle/>
          <a:p>
            <a:r>
              <a:rPr lang="en-US" sz="1400" i="1" kern="0" dirty="0">
                <a:effectLst/>
                <a:ea typeface="SimSun" panose="02010600030101010101" pitchFamily="2" charset="-122"/>
              </a:rPr>
              <a:t>In general, would you say that you are very satisfied, satisfied, dissatisfied or very dissatisfied with the way democracy works in Canada?</a:t>
            </a:r>
            <a:endParaRPr lang="en-CA" sz="1050" i="1" dirty="0"/>
          </a:p>
        </p:txBody>
      </p:sp>
      <p:sp>
        <p:nvSpPr>
          <p:cNvPr id="2" name="TextBox 1">
            <a:extLst>
              <a:ext uri="{FF2B5EF4-FFF2-40B4-BE49-F238E27FC236}">
                <a16:creationId xmlns:a16="http://schemas.microsoft.com/office/drawing/2014/main" id="{30C40749-8E84-0776-ECC0-722D502C72BE}"/>
              </a:ext>
            </a:extLst>
          </p:cNvPr>
          <p:cNvSpPr txBox="1"/>
          <p:nvPr/>
        </p:nvSpPr>
        <p:spPr>
          <a:xfrm>
            <a:off x="838200" y="6428634"/>
            <a:ext cx="4409432" cy="276999"/>
          </a:xfrm>
          <a:prstGeom prst="rect">
            <a:avLst/>
          </a:prstGeom>
          <a:noFill/>
        </p:spPr>
        <p:txBody>
          <a:bodyPr wrap="square">
            <a:spAutoFit/>
          </a:bodyPr>
          <a:lstStyle/>
          <a:p>
            <a:r>
              <a:rPr lang="en-US" sz="1200" i="1" kern="0" dirty="0">
                <a:solidFill>
                  <a:srgbClr val="000000"/>
                </a:solidFill>
                <a:effectLst/>
                <a:latin typeface="Aptos" panose="020B0004020202020204" pitchFamily="34" charset="0"/>
                <a:ea typeface="Times New Roman" panose="02020603050405020304" pitchFamily="18" charset="0"/>
              </a:rPr>
              <a:t>Source: Environics Institute / </a:t>
            </a:r>
            <a:r>
              <a:rPr lang="en-US" sz="1200" i="1" kern="0" dirty="0" err="1">
                <a:solidFill>
                  <a:srgbClr val="000000"/>
                </a:solidFill>
                <a:effectLst/>
                <a:latin typeface="Aptos" panose="020B0004020202020204" pitchFamily="34" charset="0"/>
                <a:ea typeface="Times New Roman" panose="02020603050405020304" pitchFamily="18" charset="0"/>
              </a:rPr>
              <a:t>AmericasBarometer</a:t>
            </a:r>
            <a:endParaRPr lang="en-CA" sz="1000" i="1" dirty="0">
              <a:latin typeface="Aptos" panose="020B0004020202020204" pitchFamily="34" charset="0"/>
            </a:endParaRPr>
          </a:p>
        </p:txBody>
      </p:sp>
    </p:spTree>
    <p:extLst>
      <p:ext uri="{BB962C8B-B14F-4D97-AF65-F5344CB8AC3E}">
        <p14:creationId xmlns:p14="http://schemas.microsoft.com/office/powerpoint/2010/main" val="38985683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2458</TotalTime>
  <Words>1430</Words>
  <Application>Microsoft Office PowerPoint</Application>
  <PresentationFormat>Widescreen</PresentationFormat>
  <Paragraphs>127</Paragraphs>
  <Slides>30</Slides>
  <Notes>7</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30</vt:i4>
      </vt:variant>
    </vt:vector>
  </HeadingPairs>
  <TitlesOfParts>
    <vt:vector size="39" baseType="lpstr">
      <vt:lpstr>SimSun</vt:lpstr>
      <vt:lpstr>Aptos</vt:lpstr>
      <vt:lpstr>Aptos Display</vt:lpstr>
      <vt:lpstr>Arial</vt:lpstr>
      <vt:lpstr>Avenir LT Pro 55 Roman</vt:lpstr>
      <vt:lpstr>Avenir LT Pro 65 Medium</vt:lpstr>
      <vt:lpstr>Calibri</vt:lpstr>
      <vt:lpstr>Times New Roman</vt:lpstr>
      <vt:lpstr>Office Theme</vt:lpstr>
      <vt:lpstr>Citizens, governments &amp; democracy: an overview of Canadian public opinion  Andrew Parkin Executive Director Environics Institute for Survey Research</vt:lpstr>
      <vt:lpstr>Five recent changes in public opinion</vt:lpstr>
      <vt:lpstr>As the pandemic recedes, our outlook on the economy has steadily worsened</vt:lpstr>
      <vt:lpstr>A cascade of new problems to worry about In your opinion, what is the most important problem facing Canadians today?</vt:lpstr>
      <vt:lpstr>A sudden increase in concern about immigration levels after 2022</vt:lpstr>
      <vt:lpstr>Rethinking our relationship with our “closest ally”</vt:lpstr>
      <vt:lpstr>And other changes in attitudes are unfolding “beneath the surface”</vt:lpstr>
      <vt:lpstr>Canadians and democracy</vt:lpstr>
      <vt:lpstr>Satisfaction with the way democracy works in Canada 2010 - 2025</vt:lpstr>
      <vt:lpstr>Agree or disagree: Democracy may have problems, but it is better than any other form of government </vt:lpstr>
      <vt:lpstr>Most agree that democracy is preferable to any other form of government (when the alternative is an authoritarian government) – with no change since 2010</vt:lpstr>
      <vt:lpstr>Public support for Canada’s political system is holding steady</vt:lpstr>
      <vt:lpstr>Satisfaction with the way democracy works in Canada 2010 – 2025, Very satisfied or satisfied, by federal party support</vt:lpstr>
      <vt:lpstr>Three statements about democracy 2019 – 2025, by federal party support</vt:lpstr>
      <vt:lpstr>Respect for election results 2025, by federal vote intention</vt:lpstr>
      <vt:lpstr>Trust in institutions</vt:lpstr>
      <vt:lpstr>Trust in government: what’s the ideal? </vt:lpstr>
      <vt:lpstr>Trust in Parliament: three different measures</vt:lpstr>
      <vt:lpstr>The trend: trust in political leaders and institutions</vt:lpstr>
      <vt:lpstr>Trust in your municipal government: three different measures</vt:lpstr>
      <vt:lpstr>Trust in your municipal level (2025): complete responses</vt:lpstr>
      <vt:lpstr>Citizens &amp; governments</vt:lpstr>
      <vt:lpstr>Agree or disagree: Those who govern this country are interested in what people like you think</vt:lpstr>
      <vt:lpstr>How many politicians in Canada are involved in corruption?</vt:lpstr>
      <vt:lpstr>To what extent do you trust people whose political views are different from yours?</vt:lpstr>
      <vt:lpstr>To what extent do you trust people whose political views are different from yours?</vt:lpstr>
      <vt:lpstr>Is this what the “age of populism” looks like in Canada?</vt:lpstr>
      <vt:lpstr>Is this what the “age of populism” looks like in Canada?</vt:lpstr>
      <vt:lpstr>Recap</vt:lpstr>
      <vt:lpstr>Andrew Parkin Executive Director  andrew.parkin@environics.ca @parkinac</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Andrew Parkin</dc:creator>
  <cp:lastModifiedBy>Anne-Sophie Josse</cp:lastModifiedBy>
  <cp:revision>3</cp:revision>
  <dcterms:created xsi:type="dcterms:W3CDTF">2025-10-14T19:25:57Z</dcterms:created>
  <dcterms:modified xsi:type="dcterms:W3CDTF">2025-10-17T19:30:03Z</dcterms:modified>
</cp:coreProperties>
</file>